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media/media1.m4v" ContentType="video/unknown"/>
  <Override PartName="/ppt/media/media2.m4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aj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37" name="Shape 637"/>
          <p:cNvSpPr/>
          <p:nvPr>
            <p:ph type="sldImg"/>
          </p:nvPr>
        </p:nvSpPr>
        <p:spPr>
          <a:xfrm>
            <a:off x="1143000" y="685800"/>
            <a:ext cx="4572000" cy="3429000"/>
          </a:xfrm>
          <a:prstGeom prst="rect">
            <a:avLst/>
          </a:prstGeom>
        </p:spPr>
        <p:txBody>
          <a:bodyPr/>
          <a:lstStyle/>
          <a:p>
            <a:pPr/>
          </a:p>
        </p:txBody>
      </p:sp>
      <p:sp>
        <p:nvSpPr>
          <p:cNvPr id="638" name="Shape 63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developer.apple.com" TargetMode="External"/><Relationship Id="rId3" Type="http://schemas.openxmlformats.org/officeDocument/2006/relationships/image" Target="../media/image1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developer.apple.com/ios/human-interface-guidelines/overview/design-principles/" TargetMode="External"/><Relationship Id="rId3" Type="http://schemas.openxmlformats.org/officeDocument/2006/relationships/image" Target="../media/image1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s://developer.apple.com/ios/human-interface-guidelines/overview/design-principles/" TargetMode="Externa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https://developer.apple.com/videos/play/wwdc2017/818/" TargetMode="External"/><Relationship Id="rId4" Type="http://schemas.openxmlformats.org/officeDocument/2006/relationships/hyperlink" Target="https://developer.apple.com/videos/play/wwdc2016/805/" TargetMode="Externa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20" Type="http://schemas.openxmlformats.org/officeDocument/2006/relationships/image" Target="../media/image41.png"/><Relationship Id="rId21" Type="http://schemas.openxmlformats.org/officeDocument/2006/relationships/image" Target="../media/image42.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itunes.apple.com/us/app/pop-prototyping-on-paper/id555647796?mt=8" TargetMode="Externa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developer.apple.com/design/downloads/iOS-12-Keynote.dmg"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Cover">
    <p:spTree>
      <p:nvGrpSpPr>
        <p:cNvPr id="1" name=""/>
        <p:cNvGrpSpPr/>
        <p:nvPr/>
      </p:nvGrpSpPr>
      <p:grpSpPr>
        <a:xfrm>
          <a:off x="0" y="0"/>
          <a:ext cx="0" cy="0"/>
          <a:chOff x="0" y="0"/>
          <a:chExt cx="0" cy="0"/>
        </a:xfrm>
      </p:grpSpPr>
      <p:pic>
        <p:nvPicPr>
          <p:cNvPr id="28" name="CodeBackground_2.pdf" descr="CodeBackground_2.pdf"/>
          <p:cNvPicPr>
            <a:picLocks noChangeAspect="1"/>
          </p:cNvPicPr>
          <p:nvPr/>
        </p:nvPicPr>
        <p:blipFill>
          <a:blip r:embed="rId2">
            <a:extLst/>
          </a:blip>
          <a:srcRect l="0" t="1491" r="0" b="1491"/>
          <a:stretch>
            <a:fillRect/>
          </a:stretch>
        </p:blipFill>
        <p:spPr>
          <a:xfrm>
            <a:off x="-64691" y="55233"/>
            <a:ext cx="13134222" cy="9846334"/>
          </a:xfrm>
          <a:prstGeom prst="rect">
            <a:avLst/>
          </a:prstGeom>
          <a:ln w="12700">
            <a:miter lim="400000"/>
          </a:ln>
        </p:spPr>
      </p:pic>
      <p:pic>
        <p:nvPicPr>
          <p:cNvPr id="29" name="Imagem" descr="Imagem"/>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30"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8">
    <p:spTree>
      <p:nvGrpSpPr>
        <p:cNvPr id="1" name=""/>
        <p:cNvGrpSpPr/>
        <p:nvPr/>
      </p:nvGrpSpPr>
      <p:grpSpPr>
        <a:xfrm>
          <a:off x="0" y="0"/>
          <a:ext cx="0" cy="0"/>
          <a:chOff x="0" y="0"/>
          <a:chExt cx="0" cy="0"/>
        </a:xfrm>
      </p:grpSpPr>
      <p:sp>
        <p:nvSpPr>
          <p:cNvPr id="118"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19" name="Go Further…"/>
          <p:cNvSpPr txBox="1"/>
          <p:nvPr/>
        </p:nvSpPr>
        <p:spPr>
          <a:xfrm>
            <a:off x="516036" y="1463588"/>
            <a:ext cx="3021149" cy="610364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a:lnSpc>
                <a:spcPct val="120000"/>
              </a:lnSpc>
              <a:defRPr sz="1400">
                <a:solidFill>
                  <a:srgbClr val="FFFFFF"/>
                </a:solidFill>
              </a:defRPr>
            </a:pPr>
            <a:r>
              <a:t>Go Further</a:t>
            </a:r>
          </a:p>
          <a:p>
            <a:pPr algn="l">
              <a:lnSpc>
                <a:spcPct val="120000"/>
              </a:lnSpc>
              <a:spcBef>
                <a:spcPts val="1200"/>
              </a:spcBef>
              <a:defRPr b="0" sz="1400">
                <a:solidFill>
                  <a:srgbClr val="FFFFFF"/>
                </a:solidFill>
              </a:defRPr>
            </a:pPr>
            <a:r>
              <a:t>Do a little research on your initial </a:t>
            </a:r>
            <a:br/>
            <a:r>
              <a:t>top ideas. Take a good look at the App Store. Do your app ideas already exist? Don’t be discouraged if you find one or several that are like the app you’ve imagined. It just means you had ​a good idea. And maybe </a:t>
            </a:r>
            <a:br/>
            <a:r>
              <a:t>now that you’ve seen a bunch of similar apps, you can see ways to improve them. </a:t>
            </a:r>
          </a:p>
          <a:p>
            <a:pPr algn="l">
              <a:lnSpc>
                <a:spcPct val="120000"/>
              </a:lnSpc>
              <a:spcBef>
                <a:spcPts val="1200"/>
              </a:spcBef>
              <a:defRPr b="0" sz="1400">
                <a:solidFill>
                  <a:srgbClr val="FFFFFF"/>
                </a:solidFill>
              </a:defRPr>
            </a:pPr>
            <a:r>
              <a:t>For your favorite app idea, identify </a:t>
            </a:r>
            <a:br/>
            <a:r>
              <a:t>its top competitor on the App Store. </a:t>
            </a:r>
            <a:br/>
            <a:r>
              <a:t>If you can, download the app. Then check it out to answer the questions at right. </a:t>
            </a:r>
          </a:p>
          <a:p>
            <a:pPr algn="l">
              <a:lnSpc>
                <a:spcPct val="120000"/>
              </a:lnSpc>
              <a:spcBef>
                <a:spcPts val="1200"/>
              </a:spcBef>
              <a:defRPr b="0" sz="1400">
                <a:solidFill>
                  <a:srgbClr val="FFFFFF"/>
                </a:solidFill>
              </a:defRPr>
            </a:pPr>
            <a:r>
              <a:t>If there are any user reviews on the App Store, be sure to read those carefully, too. What are people finding difficult about the app? What else ​do they wish the app could do? Where are people getting confused? How would your app address each of these concerns?</a:t>
            </a:r>
          </a:p>
        </p:txBody>
      </p:sp>
      <p:sp>
        <p:nvSpPr>
          <p:cNvPr id="120" name="My app’s top competitor"/>
          <p:cNvSpPr txBox="1"/>
          <p:nvPr/>
        </p:nvSpPr>
        <p:spPr>
          <a:xfrm>
            <a:off x="4756150" y="825500"/>
            <a:ext cx="3551124"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My app’s top competitor</a:t>
            </a:r>
          </a:p>
        </p:txBody>
      </p:sp>
      <p:sp>
        <p:nvSpPr>
          <p:cNvPr id="121"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122" name="Can you suggest improvements to the user interface?"/>
          <p:cNvSpPr txBox="1"/>
          <p:nvPr/>
        </p:nvSpPr>
        <p:spPr>
          <a:xfrm>
            <a:off x="8506083" y="5057088"/>
            <a:ext cx="3021149" cy="441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Can you suggest improvements to the user interface?</a:t>
            </a:r>
          </a:p>
        </p:txBody>
      </p:sp>
      <p:sp>
        <p:nvSpPr>
          <p:cNvPr id="123" name="Is it easy to use? Why or why not?"/>
          <p:cNvSpPr txBox="1"/>
          <p:nvPr/>
        </p:nvSpPr>
        <p:spPr>
          <a:xfrm>
            <a:off x="8506083" y="3106627"/>
            <a:ext cx="2857754" cy="198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1200"/>
              </a:spcBef>
              <a:defRPr b="0" sz="1400"/>
            </a:pPr>
            <a:r>
              <a:t>Is it easy to </a:t>
            </a:r>
            <a:r>
              <a:t>use? Why or why not?</a:t>
            </a:r>
          </a:p>
        </p:txBody>
      </p:sp>
      <p:sp>
        <p:nvSpPr>
          <p:cNvPr id="124" name="Add example images of your app’s top competitor here."/>
          <p:cNvSpPr txBox="1"/>
          <p:nvPr/>
        </p:nvSpPr>
        <p:spPr>
          <a:xfrm>
            <a:off x="8506083" y="1872527"/>
            <a:ext cx="2601901" cy="441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Add example images of your app’s top competitor here.</a:t>
            </a:r>
          </a:p>
        </p:txBody>
      </p:sp>
      <p:sp>
        <p:nvSpPr>
          <p:cNvPr id="125" name="How could it be designed better?"/>
          <p:cNvSpPr txBox="1"/>
          <p:nvPr/>
        </p:nvSpPr>
        <p:spPr>
          <a:xfrm>
            <a:off x="8506083" y="7288495"/>
            <a:ext cx="2857754" cy="1982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How could it be designed better?</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9">
    <p:spTree>
      <p:nvGrpSpPr>
        <p:cNvPr id="1" name=""/>
        <p:cNvGrpSpPr/>
        <p:nvPr/>
      </p:nvGrpSpPr>
      <p:grpSpPr>
        <a:xfrm>
          <a:off x="0" y="0"/>
          <a:ext cx="0" cy="0"/>
          <a:chOff x="0" y="0"/>
          <a:chExt cx="0" cy="0"/>
        </a:xfrm>
      </p:grpSpPr>
      <p:sp>
        <p:nvSpPr>
          <p:cNvPr id="132"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33" name="Brainstorm…"/>
          <p:cNvSpPr txBox="1"/>
          <p:nvPr/>
        </p:nvSpPr>
        <p:spPr>
          <a:xfrm>
            <a:off x="497327" y="736600"/>
            <a:ext cx="2378970" cy="28896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Brainstorm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Purpose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Ideas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Audience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Focus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Reiterate</a:t>
            </a:r>
          </a:p>
        </p:txBody>
      </p:sp>
      <p:sp>
        <p:nvSpPr>
          <p:cNvPr id="134"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135" name="What have you learned about the audience those apps are meant for?"/>
          <p:cNvSpPr txBox="1"/>
          <p:nvPr/>
        </p:nvSpPr>
        <p:spPr>
          <a:xfrm>
            <a:off x="8506084" y="3653695"/>
            <a:ext cx="3021149" cy="441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What have you learned about the audience those apps are meant for?</a:t>
            </a:r>
          </a:p>
        </p:txBody>
      </p:sp>
      <p:sp>
        <p:nvSpPr>
          <p:cNvPr id="136" name="It’s important  to design with a target audience in mind. Who do you want using your app?"/>
          <p:cNvSpPr txBox="1"/>
          <p:nvPr/>
        </p:nvSpPr>
        <p:spPr>
          <a:xfrm>
            <a:off x="8506084" y="1882175"/>
            <a:ext cx="3676671" cy="441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It’s important ​to design with a target audience in mind. Who do you want using your app? </a:t>
            </a:r>
          </a:p>
        </p:txBody>
      </p:sp>
      <p:sp>
        <p:nvSpPr>
          <p:cNvPr id="137" name="Did the developers do a good job communicating that?"/>
          <p:cNvSpPr txBox="1"/>
          <p:nvPr/>
        </p:nvSpPr>
        <p:spPr>
          <a:xfrm>
            <a:off x="8506084" y="5425302"/>
            <a:ext cx="2857754" cy="441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Did the developers do a good job communicating that?</a:t>
            </a:r>
          </a:p>
        </p:txBody>
      </p:sp>
      <p:sp>
        <p:nvSpPr>
          <p:cNvPr id="138" name="Explore apps from different categories in the App Store. Take a look at the icons, screenshots, and descriptions. Add example images here to keep track of your research."/>
          <p:cNvSpPr txBox="1"/>
          <p:nvPr/>
        </p:nvSpPr>
        <p:spPr>
          <a:xfrm>
            <a:off x="4762500" y="929761"/>
            <a:ext cx="7651274" cy="441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1200"/>
              </a:spcBef>
              <a:defRPr b="0" sz="1400"/>
            </a:pPr>
            <a:r>
              <a:t>Explore apps from different categories in the App Store. Take a look at the icons, screenshots, and descriptio</a:t>
            </a:r>
            <a:r>
              <a:t>ns. Add example images here to keep track of your research.</a:t>
            </a:r>
          </a:p>
        </p:txBody>
      </p:sp>
      <p:sp>
        <p:nvSpPr>
          <p:cNvPr id="139" name="Judging from the screenshots or preview video, do you think the apps are appropriate for their intended audiences?"/>
          <p:cNvSpPr txBox="1"/>
          <p:nvPr/>
        </p:nvSpPr>
        <p:spPr>
          <a:xfrm>
            <a:off x="8506084" y="7203216"/>
            <a:ext cx="3480559" cy="683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Judging from the screenshots or preview video, do you think the apps are appropriate for their intended audiences?</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0">
    <p:spTree>
      <p:nvGrpSpPr>
        <p:cNvPr id="1" name=""/>
        <p:cNvGrpSpPr/>
        <p:nvPr/>
      </p:nvGrpSpPr>
      <p:grpSpPr>
        <a:xfrm>
          <a:off x="0" y="0"/>
          <a:ext cx="0" cy="0"/>
          <a:chOff x="0" y="0"/>
          <a:chExt cx="0" cy="0"/>
        </a:xfrm>
      </p:grpSpPr>
      <p:sp>
        <p:nvSpPr>
          <p:cNvPr id="146"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47" name="What does this person do?…"/>
          <p:cNvSpPr txBox="1"/>
          <p:nvPr/>
        </p:nvSpPr>
        <p:spPr>
          <a:xfrm>
            <a:off x="4762500" y="937471"/>
            <a:ext cx="4681687" cy="57173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ts val="1900"/>
              </a:lnSpc>
              <a:spcBef>
                <a:spcPts val="1700"/>
              </a:spcBef>
              <a:defRPr b="0" sz="1400"/>
            </a:pPr>
            <a:r>
              <a:t>What does this person do? </a:t>
            </a:r>
          </a:p>
          <a:p>
            <a:pPr algn="l">
              <a:lnSpc>
                <a:spcPts val="1900"/>
              </a:lnSpc>
              <a:spcBef>
                <a:spcPts val="1700"/>
              </a:spcBef>
              <a:defRPr b="0" sz="1400"/>
            </a:pPr>
          </a:p>
          <a:p>
            <a:pPr algn="l">
              <a:lnSpc>
                <a:spcPts val="1900"/>
              </a:lnSpc>
              <a:spcBef>
                <a:spcPts val="1700"/>
              </a:spcBef>
              <a:defRPr b="0" sz="1400"/>
            </a:pPr>
            <a:r>
              <a:t>How old is the person? </a:t>
            </a:r>
          </a:p>
          <a:p>
            <a:pPr algn="l">
              <a:lnSpc>
                <a:spcPts val="1900"/>
              </a:lnSpc>
              <a:spcBef>
                <a:spcPts val="1700"/>
              </a:spcBef>
              <a:defRPr b="0" sz="1400"/>
            </a:pPr>
          </a:p>
          <a:p>
            <a:pPr algn="l">
              <a:lnSpc>
                <a:spcPts val="1900"/>
              </a:lnSpc>
              <a:spcBef>
                <a:spcPts val="1700"/>
              </a:spcBef>
              <a:defRPr b="0" sz="1400"/>
            </a:pPr>
            <a:r>
              <a:t>Why is the person using the app? </a:t>
            </a:r>
          </a:p>
          <a:p>
            <a:pPr algn="l">
              <a:lnSpc>
                <a:spcPts val="1900"/>
              </a:lnSpc>
              <a:spcBef>
                <a:spcPts val="1700"/>
              </a:spcBef>
              <a:defRPr b="0" sz="1400"/>
            </a:pPr>
          </a:p>
          <a:p>
            <a:pPr algn="l">
              <a:lnSpc>
                <a:spcPts val="1900"/>
              </a:lnSpc>
              <a:spcBef>
                <a:spcPts val="1700"/>
              </a:spcBef>
              <a:defRPr b="0" sz="1400"/>
            </a:pPr>
            <a:r>
              <a:t>Does the person prefer pictures or words?</a:t>
            </a:r>
          </a:p>
          <a:p>
            <a:pPr algn="l">
              <a:lnSpc>
                <a:spcPts val="1900"/>
              </a:lnSpc>
              <a:spcBef>
                <a:spcPts val="1700"/>
              </a:spcBef>
              <a:defRPr b="0" sz="1400"/>
            </a:pPr>
          </a:p>
          <a:p>
            <a:pPr algn="l">
              <a:lnSpc>
                <a:spcPts val="1900"/>
              </a:lnSpc>
              <a:spcBef>
                <a:spcPts val="1700"/>
              </a:spcBef>
              <a:defRPr b="0" sz="1400"/>
            </a:pPr>
            <a:r>
              <a:t>How often does the person use their device?</a:t>
            </a:r>
          </a:p>
          <a:p>
            <a:pPr algn="l">
              <a:lnSpc>
                <a:spcPts val="1900"/>
              </a:lnSpc>
              <a:spcBef>
                <a:spcPts val="1700"/>
              </a:spcBef>
              <a:defRPr b="0" sz="1400"/>
            </a:pPr>
          </a:p>
          <a:p>
            <a:pPr algn="l">
              <a:lnSpc>
                <a:spcPts val="1900"/>
              </a:lnSpc>
              <a:spcBef>
                <a:spcPts val="1700"/>
              </a:spcBef>
              <a:defRPr b="0" sz="1400"/>
            </a:pPr>
            <a:r>
              <a:t>Include other details.</a:t>
            </a:r>
          </a:p>
          <a:p>
            <a:pPr algn="l">
              <a:lnSpc>
                <a:spcPts val="1900"/>
              </a:lnSpc>
              <a:spcBef>
                <a:spcPts val="1700"/>
              </a:spcBef>
              <a:defRPr b="0" sz="1400"/>
            </a:pPr>
          </a:p>
        </p:txBody>
      </p:sp>
      <p:sp>
        <p:nvSpPr>
          <p:cNvPr id="148" name="Go Further…"/>
          <p:cNvSpPr txBox="1"/>
          <p:nvPr/>
        </p:nvSpPr>
        <p:spPr>
          <a:xfrm>
            <a:off x="511384" y="749299"/>
            <a:ext cx="3035346" cy="176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2500"/>
              </a:lnSpc>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400">
                <a:solidFill>
                  <a:srgbClr val="FFFFFF"/>
                </a:solidFill>
              </a:defRPr>
            </a:pPr>
            <a:r>
              <a:t>Go Further</a:t>
            </a:r>
          </a:p>
          <a:p>
            <a:pPr algn="l">
              <a:lnSpc>
                <a:spcPct val="120000"/>
              </a:lnSpc>
              <a:spcBef>
                <a:spcPts val="1200"/>
              </a:spcBef>
              <a:defRPr b="0" sz="1400">
                <a:solidFill>
                  <a:srgbClr val="FFFFFF"/>
                </a:solidFill>
              </a:defRPr>
            </a:pPr>
            <a:r>
              <a:t>For your app idea, create a persona for each type of person who would use the app. </a:t>
            </a:r>
          </a:p>
          <a:p>
            <a:pPr algn="l">
              <a:lnSpc>
                <a:spcPct val="120000"/>
              </a:lnSpc>
              <a:spcBef>
                <a:spcPts val="1200"/>
              </a:spcBef>
              <a:defRPr b="0" sz="1400">
                <a:solidFill>
                  <a:srgbClr val="FFFFFF"/>
                </a:solidFill>
              </a:defRPr>
            </a:pPr>
            <a:r>
              <a:t>Duplicate this slide to outline </a:t>
            </a:r>
            <a:br/>
            <a:r>
              <a:t>each persona. </a:t>
            </a:r>
          </a:p>
        </p:txBody>
      </p:sp>
      <p:grpSp>
        <p:nvGrpSpPr>
          <p:cNvPr id="152" name="Grupo"/>
          <p:cNvGrpSpPr/>
          <p:nvPr/>
        </p:nvGrpSpPr>
        <p:grpSpPr>
          <a:xfrm>
            <a:off x="6894185" y="5037080"/>
            <a:ext cx="5559162" cy="4383744"/>
            <a:chOff x="0" y="0"/>
            <a:chExt cx="5559160" cy="4383743"/>
          </a:xfrm>
        </p:grpSpPr>
        <p:sp>
          <p:nvSpPr>
            <p:cNvPr id="149" name="Mulher"/>
            <p:cNvSpPr/>
            <p:nvPr/>
          </p:nvSpPr>
          <p:spPr>
            <a:xfrm>
              <a:off x="2168532" y="575242"/>
              <a:ext cx="1507429" cy="3773695"/>
            </a:xfrm>
            <a:custGeom>
              <a:avLst/>
              <a:gdLst/>
              <a:ahLst/>
              <a:cxnLst>
                <a:cxn ang="0">
                  <a:pos x="wd2" y="hd2"/>
                </a:cxn>
                <a:cxn ang="5400000">
                  <a:pos x="wd2" y="hd2"/>
                </a:cxn>
                <a:cxn ang="10800000">
                  <a:pos x="wd2" y="hd2"/>
                </a:cxn>
                <a:cxn ang="16200000">
                  <a:pos x="wd2" y="hd2"/>
                </a:cxn>
              </a:cxnLst>
              <a:rect l="0" t="0" r="r" b="b"/>
              <a:pathLst>
                <a:path w="21387" h="21451" fill="norm" stroke="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D6D5D5"/>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150" name="Homem"/>
            <p:cNvSpPr/>
            <p:nvPr/>
          </p:nvSpPr>
          <p:spPr>
            <a:xfrm>
              <a:off x="3874610" y="-1"/>
              <a:ext cx="1684551" cy="4348938"/>
            </a:xfrm>
            <a:custGeom>
              <a:avLst/>
              <a:gdLst/>
              <a:ahLst/>
              <a:cxnLst>
                <a:cxn ang="0">
                  <a:pos x="wd2" y="hd2"/>
                </a:cxn>
                <a:cxn ang="5400000">
                  <a:pos x="wd2" y="hd2"/>
                </a:cxn>
                <a:cxn ang="10800000">
                  <a:pos x="wd2" y="hd2"/>
                </a:cxn>
                <a:cxn ang="16200000">
                  <a:pos x="wd2" y="hd2"/>
                </a:cxn>
              </a:cxnLst>
              <a:rect l="0" t="0" r="r" b="b"/>
              <a:pathLst>
                <a:path w="21470" h="21502" fill="norm" stroke="1"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D6D5D5"/>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151" name="Criança Brincando"/>
            <p:cNvSpPr/>
            <p:nvPr/>
          </p:nvSpPr>
          <p:spPr>
            <a:xfrm>
              <a:off x="0" y="1586281"/>
              <a:ext cx="2061865" cy="2797463"/>
            </a:xfrm>
            <a:custGeom>
              <a:avLst/>
              <a:gdLst/>
              <a:ahLst/>
              <a:cxnLst>
                <a:cxn ang="0">
                  <a:pos x="wd2" y="hd2"/>
                </a:cxn>
                <a:cxn ang="5400000">
                  <a:pos x="wd2" y="hd2"/>
                </a:cxn>
                <a:cxn ang="10800000">
                  <a:pos x="wd2" y="hd2"/>
                </a:cxn>
                <a:cxn ang="16200000">
                  <a:pos x="wd2" y="hd2"/>
                </a:cxn>
              </a:cxnLst>
              <a:rect l="0" t="0" r="r" b="b"/>
              <a:pathLst>
                <a:path w="21386" h="21580" fill="norm" stroke="1" extrusionOk="0">
                  <a:moveTo>
                    <a:pt x="12654" y="1"/>
                  </a:moveTo>
                  <a:cubicBezTo>
                    <a:pt x="12170" y="-5"/>
                    <a:pt x="12012" y="52"/>
                    <a:pt x="12012" y="52"/>
                  </a:cubicBezTo>
                  <a:lnTo>
                    <a:pt x="11943" y="80"/>
                  </a:lnTo>
                  <a:cubicBezTo>
                    <a:pt x="11837" y="63"/>
                    <a:pt x="11641" y="46"/>
                    <a:pt x="11256" y="141"/>
                  </a:cubicBezTo>
                  <a:cubicBezTo>
                    <a:pt x="10863" y="259"/>
                    <a:pt x="9776" y="725"/>
                    <a:pt x="10033" y="2169"/>
                  </a:cubicBezTo>
                  <a:cubicBezTo>
                    <a:pt x="10162" y="2894"/>
                    <a:pt x="10621" y="3103"/>
                    <a:pt x="11074" y="3479"/>
                  </a:cubicBezTo>
                  <a:cubicBezTo>
                    <a:pt x="11278" y="3648"/>
                    <a:pt x="11369" y="3856"/>
                    <a:pt x="11369" y="3901"/>
                  </a:cubicBezTo>
                  <a:cubicBezTo>
                    <a:pt x="11362" y="4080"/>
                    <a:pt x="11332" y="4188"/>
                    <a:pt x="11294" y="4261"/>
                  </a:cubicBezTo>
                  <a:cubicBezTo>
                    <a:pt x="11165" y="4244"/>
                    <a:pt x="11082" y="4192"/>
                    <a:pt x="10923" y="4271"/>
                  </a:cubicBezTo>
                  <a:cubicBezTo>
                    <a:pt x="10908" y="4277"/>
                    <a:pt x="10856" y="4322"/>
                    <a:pt x="10803" y="4373"/>
                  </a:cubicBezTo>
                  <a:cubicBezTo>
                    <a:pt x="10621" y="4435"/>
                    <a:pt x="8906" y="5227"/>
                    <a:pt x="7290" y="6503"/>
                  </a:cubicBezTo>
                  <a:cubicBezTo>
                    <a:pt x="7282" y="6509"/>
                    <a:pt x="7282" y="6508"/>
                    <a:pt x="7282" y="6513"/>
                  </a:cubicBezTo>
                  <a:cubicBezTo>
                    <a:pt x="7260" y="6525"/>
                    <a:pt x="7245" y="6541"/>
                    <a:pt x="7245" y="6547"/>
                  </a:cubicBezTo>
                  <a:cubicBezTo>
                    <a:pt x="7177" y="6609"/>
                    <a:pt x="6503" y="7013"/>
                    <a:pt x="6466" y="7249"/>
                  </a:cubicBezTo>
                  <a:cubicBezTo>
                    <a:pt x="6435" y="7485"/>
                    <a:pt x="6595" y="8176"/>
                    <a:pt x="6791" y="8794"/>
                  </a:cubicBezTo>
                  <a:cubicBezTo>
                    <a:pt x="7026" y="9519"/>
                    <a:pt x="7463" y="10352"/>
                    <a:pt x="7441" y="10610"/>
                  </a:cubicBezTo>
                  <a:cubicBezTo>
                    <a:pt x="7433" y="10683"/>
                    <a:pt x="7312" y="10986"/>
                    <a:pt x="7372" y="11126"/>
                  </a:cubicBezTo>
                  <a:cubicBezTo>
                    <a:pt x="7486" y="11385"/>
                    <a:pt x="7843" y="11492"/>
                    <a:pt x="7835" y="11627"/>
                  </a:cubicBezTo>
                  <a:cubicBezTo>
                    <a:pt x="7820" y="11818"/>
                    <a:pt x="7901" y="11914"/>
                    <a:pt x="8014" y="11959"/>
                  </a:cubicBezTo>
                  <a:cubicBezTo>
                    <a:pt x="8007" y="12195"/>
                    <a:pt x="8007" y="12391"/>
                    <a:pt x="8007" y="12470"/>
                  </a:cubicBezTo>
                  <a:cubicBezTo>
                    <a:pt x="8015" y="12565"/>
                    <a:pt x="8037" y="13133"/>
                    <a:pt x="8014" y="13228"/>
                  </a:cubicBezTo>
                  <a:cubicBezTo>
                    <a:pt x="7818" y="14251"/>
                    <a:pt x="7221" y="14958"/>
                    <a:pt x="7183" y="15009"/>
                  </a:cubicBezTo>
                  <a:cubicBezTo>
                    <a:pt x="7146" y="15059"/>
                    <a:pt x="7078" y="15168"/>
                    <a:pt x="7101" y="15212"/>
                  </a:cubicBezTo>
                  <a:cubicBezTo>
                    <a:pt x="7154" y="15308"/>
                    <a:pt x="7327" y="15381"/>
                    <a:pt x="7478" y="15465"/>
                  </a:cubicBezTo>
                  <a:cubicBezTo>
                    <a:pt x="7539" y="15499"/>
                    <a:pt x="7646" y="15550"/>
                    <a:pt x="7766" y="15606"/>
                  </a:cubicBezTo>
                  <a:lnTo>
                    <a:pt x="7743" y="15667"/>
                  </a:lnTo>
                  <a:cubicBezTo>
                    <a:pt x="7728" y="15701"/>
                    <a:pt x="7691" y="15728"/>
                    <a:pt x="7646" y="15734"/>
                  </a:cubicBezTo>
                  <a:cubicBezTo>
                    <a:pt x="7072" y="15796"/>
                    <a:pt x="6535" y="15835"/>
                    <a:pt x="5833" y="16020"/>
                  </a:cubicBezTo>
                  <a:cubicBezTo>
                    <a:pt x="4548" y="16363"/>
                    <a:pt x="3966" y="16757"/>
                    <a:pt x="2629" y="17077"/>
                  </a:cubicBezTo>
                  <a:cubicBezTo>
                    <a:pt x="2606" y="17066"/>
                    <a:pt x="2584" y="17055"/>
                    <a:pt x="2553" y="17044"/>
                  </a:cubicBezTo>
                  <a:cubicBezTo>
                    <a:pt x="2508" y="17033"/>
                    <a:pt x="2440" y="17044"/>
                    <a:pt x="2440" y="17044"/>
                  </a:cubicBezTo>
                  <a:cubicBezTo>
                    <a:pt x="2228" y="16903"/>
                    <a:pt x="2161" y="16881"/>
                    <a:pt x="1829" y="16824"/>
                  </a:cubicBezTo>
                  <a:cubicBezTo>
                    <a:pt x="1564" y="16785"/>
                    <a:pt x="1283" y="16824"/>
                    <a:pt x="1283" y="16824"/>
                  </a:cubicBezTo>
                  <a:cubicBezTo>
                    <a:pt x="1124" y="16785"/>
                    <a:pt x="1005" y="16752"/>
                    <a:pt x="853" y="16791"/>
                  </a:cubicBezTo>
                  <a:cubicBezTo>
                    <a:pt x="612" y="16864"/>
                    <a:pt x="557" y="16942"/>
                    <a:pt x="497" y="17077"/>
                  </a:cubicBezTo>
                  <a:lnTo>
                    <a:pt x="317" y="17453"/>
                  </a:lnTo>
                  <a:cubicBezTo>
                    <a:pt x="257" y="17588"/>
                    <a:pt x="263" y="17728"/>
                    <a:pt x="339" y="17846"/>
                  </a:cubicBezTo>
                  <a:cubicBezTo>
                    <a:pt x="392" y="17964"/>
                    <a:pt x="437" y="18112"/>
                    <a:pt x="369" y="18303"/>
                  </a:cubicBezTo>
                  <a:cubicBezTo>
                    <a:pt x="301" y="18500"/>
                    <a:pt x="150" y="18442"/>
                    <a:pt x="29" y="18881"/>
                  </a:cubicBezTo>
                  <a:cubicBezTo>
                    <a:pt x="-99" y="19319"/>
                    <a:pt x="233" y="20005"/>
                    <a:pt x="263" y="20083"/>
                  </a:cubicBezTo>
                  <a:cubicBezTo>
                    <a:pt x="301" y="20162"/>
                    <a:pt x="565" y="20382"/>
                    <a:pt x="905" y="20270"/>
                  </a:cubicBezTo>
                  <a:cubicBezTo>
                    <a:pt x="1238" y="20157"/>
                    <a:pt x="1133" y="19785"/>
                    <a:pt x="1269" y="19476"/>
                  </a:cubicBezTo>
                  <a:cubicBezTo>
                    <a:pt x="1405" y="19167"/>
                    <a:pt x="1608" y="19060"/>
                    <a:pt x="1699" y="18853"/>
                  </a:cubicBezTo>
                  <a:cubicBezTo>
                    <a:pt x="1827" y="18577"/>
                    <a:pt x="2727" y="18365"/>
                    <a:pt x="2818" y="18106"/>
                  </a:cubicBezTo>
                  <a:cubicBezTo>
                    <a:pt x="3717" y="17898"/>
                    <a:pt x="5400" y="17678"/>
                    <a:pt x="6126" y="17537"/>
                  </a:cubicBezTo>
                  <a:cubicBezTo>
                    <a:pt x="6904" y="17391"/>
                    <a:pt x="8808" y="17016"/>
                    <a:pt x="8808" y="17016"/>
                  </a:cubicBezTo>
                  <a:cubicBezTo>
                    <a:pt x="8921" y="16993"/>
                    <a:pt x="9029" y="16954"/>
                    <a:pt x="9119" y="16909"/>
                  </a:cubicBezTo>
                  <a:cubicBezTo>
                    <a:pt x="9263" y="16841"/>
                    <a:pt x="9459" y="16628"/>
                    <a:pt x="9466" y="16622"/>
                  </a:cubicBezTo>
                  <a:lnTo>
                    <a:pt x="9752" y="16319"/>
                  </a:lnTo>
                  <a:cubicBezTo>
                    <a:pt x="9858" y="16347"/>
                    <a:pt x="10192" y="16240"/>
                    <a:pt x="10260" y="16155"/>
                  </a:cubicBezTo>
                  <a:cubicBezTo>
                    <a:pt x="10592" y="15734"/>
                    <a:pt x="11468" y="14549"/>
                    <a:pt x="11521" y="14487"/>
                  </a:cubicBezTo>
                  <a:cubicBezTo>
                    <a:pt x="11573" y="14431"/>
                    <a:pt x="11642" y="14357"/>
                    <a:pt x="11740" y="14419"/>
                  </a:cubicBezTo>
                  <a:cubicBezTo>
                    <a:pt x="11793" y="14452"/>
                    <a:pt x="12141" y="14712"/>
                    <a:pt x="12715" y="15162"/>
                  </a:cubicBezTo>
                  <a:cubicBezTo>
                    <a:pt x="13463" y="15752"/>
                    <a:pt x="14006" y="15959"/>
                    <a:pt x="14059" y="15982"/>
                  </a:cubicBezTo>
                  <a:cubicBezTo>
                    <a:pt x="14263" y="16060"/>
                    <a:pt x="14702" y="15505"/>
                    <a:pt x="14831" y="15353"/>
                  </a:cubicBezTo>
                  <a:lnTo>
                    <a:pt x="14861" y="15363"/>
                  </a:lnTo>
                  <a:cubicBezTo>
                    <a:pt x="14907" y="15380"/>
                    <a:pt x="14928" y="15419"/>
                    <a:pt x="14920" y="15453"/>
                  </a:cubicBezTo>
                  <a:cubicBezTo>
                    <a:pt x="14822" y="15846"/>
                    <a:pt x="14823" y="16437"/>
                    <a:pt x="15020" y="17039"/>
                  </a:cubicBezTo>
                  <a:cubicBezTo>
                    <a:pt x="15352" y="18033"/>
                    <a:pt x="16053" y="18713"/>
                    <a:pt x="16212" y="18921"/>
                  </a:cubicBezTo>
                  <a:cubicBezTo>
                    <a:pt x="16439" y="19213"/>
                    <a:pt x="16568" y="19657"/>
                    <a:pt x="16568" y="19657"/>
                  </a:cubicBezTo>
                  <a:cubicBezTo>
                    <a:pt x="16629" y="19859"/>
                    <a:pt x="16651" y="19982"/>
                    <a:pt x="16651" y="19971"/>
                  </a:cubicBezTo>
                  <a:cubicBezTo>
                    <a:pt x="16659" y="19982"/>
                    <a:pt x="16658" y="20006"/>
                    <a:pt x="16665" y="20017"/>
                  </a:cubicBezTo>
                  <a:cubicBezTo>
                    <a:pt x="16665" y="20028"/>
                    <a:pt x="16650" y="20028"/>
                    <a:pt x="16627" y="20050"/>
                  </a:cubicBezTo>
                  <a:cubicBezTo>
                    <a:pt x="16582" y="20078"/>
                    <a:pt x="16590" y="20111"/>
                    <a:pt x="16620" y="20178"/>
                  </a:cubicBezTo>
                  <a:cubicBezTo>
                    <a:pt x="16628" y="20190"/>
                    <a:pt x="16599" y="20207"/>
                    <a:pt x="16561" y="20280"/>
                  </a:cubicBezTo>
                  <a:cubicBezTo>
                    <a:pt x="16523" y="20353"/>
                    <a:pt x="16561" y="20668"/>
                    <a:pt x="16599" y="20809"/>
                  </a:cubicBezTo>
                  <a:cubicBezTo>
                    <a:pt x="16637" y="20932"/>
                    <a:pt x="16778" y="21134"/>
                    <a:pt x="16816" y="21184"/>
                  </a:cubicBezTo>
                  <a:cubicBezTo>
                    <a:pt x="16824" y="21190"/>
                    <a:pt x="16826" y="21202"/>
                    <a:pt x="16826" y="21207"/>
                  </a:cubicBezTo>
                  <a:cubicBezTo>
                    <a:pt x="16856" y="21331"/>
                    <a:pt x="16901" y="21437"/>
                    <a:pt x="17015" y="21499"/>
                  </a:cubicBezTo>
                  <a:cubicBezTo>
                    <a:pt x="17135" y="21566"/>
                    <a:pt x="17354" y="21595"/>
                    <a:pt x="17551" y="21573"/>
                  </a:cubicBezTo>
                  <a:lnTo>
                    <a:pt x="18025" y="21499"/>
                  </a:lnTo>
                  <a:cubicBezTo>
                    <a:pt x="18222" y="21471"/>
                    <a:pt x="18389" y="21386"/>
                    <a:pt x="18495" y="21274"/>
                  </a:cubicBezTo>
                  <a:cubicBezTo>
                    <a:pt x="18616" y="21178"/>
                    <a:pt x="18766" y="21066"/>
                    <a:pt x="19038" y="21016"/>
                  </a:cubicBezTo>
                  <a:cubicBezTo>
                    <a:pt x="19310" y="20960"/>
                    <a:pt x="19326" y="21090"/>
                    <a:pt x="19930" y="20944"/>
                  </a:cubicBezTo>
                  <a:cubicBezTo>
                    <a:pt x="20535" y="20798"/>
                    <a:pt x="21198" y="20219"/>
                    <a:pt x="21274" y="20157"/>
                  </a:cubicBezTo>
                  <a:cubicBezTo>
                    <a:pt x="21372" y="20118"/>
                    <a:pt x="21501" y="19820"/>
                    <a:pt x="21191" y="19652"/>
                  </a:cubicBezTo>
                  <a:cubicBezTo>
                    <a:pt x="20874" y="19483"/>
                    <a:pt x="20481" y="19747"/>
                    <a:pt x="20027" y="19820"/>
                  </a:cubicBezTo>
                  <a:cubicBezTo>
                    <a:pt x="19581" y="19888"/>
                    <a:pt x="19302" y="19781"/>
                    <a:pt x="19000" y="19764"/>
                  </a:cubicBezTo>
                  <a:cubicBezTo>
                    <a:pt x="18698" y="19753"/>
                    <a:pt x="18284" y="19567"/>
                    <a:pt x="18186" y="19539"/>
                  </a:cubicBezTo>
                  <a:cubicBezTo>
                    <a:pt x="18163" y="19528"/>
                    <a:pt x="18133" y="19527"/>
                    <a:pt x="18110" y="19527"/>
                  </a:cubicBezTo>
                  <a:cubicBezTo>
                    <a:pt x="18050" y="19527"/>
                    <a:pt x="18002" y="19499"/>
                    <a:pt x="17987" y="19460"/>
                  </a:cubicBezTo>
                  <a:cubicBezTo>
                    <a:pt x="17882" y="19067"/>
                    <a:pt x="17452" y="17460"/>
                    <a:pt x="17362" y="17156"/>
                  </a:cubicBezTo>
                  <a:cubicBezTo>
                    <a:pt x="17127" y="16386"/>
                    <a:pt x="16704" y="15514"/>
                    <a:pt x="16689" y="15430"/>
                  </a:cubicBezTo>
                  <a:cubicBezTo>
                    <a:pt x="16659" y="15262"/>
                    <a:pt x="16710" y="15077"/>
                    <a:pt x="16703" y="14881"/>
                  </a:cubicBezTo>
                  <a:cubicBezTo>
                    <a:pt x="16695" y="14813"/>
                    <a:pt x="16667" y="14521"/>
                    <a:pt x="16455" y="14370"/>
                  </a:cubicBezTo>
                  <a:lnTo>
                    <a:pt x="16349" y="14278"/>
                  </a:lnTo>
                  <a:cubicBezTo>
                    <a:pt x="16364" y="14233"/>
                    <a:pt x="16122" y="13919"/>
                    <a:pt x="16084" y="13880"/>
                  </a:cubicBezTo>
                  <a:cubicBezTo>
                    <a:pt x="15722" y="13526"/>
                    <a:pt x="15215" y="13094"/>
                    <a:pt x="14580" y="12600"/>
                  </a:cubicBezTo>
                  <a:cubicBezTo>
                    <a:pt x="14074" y="12206"/>
                    <a:pt x="13614" y="11885"/>
                    <a:pt x="13282" y="11660"/>
                  </a:cubicBezTo>
                  <a:cubicBezTo>
                    <a:pt x="13357" y="11632"/>
                    <a:pt x="13991" y="11515"/>
                    <a:pt x="14014" y="11425"/>
                  </a:cubicBezTo>
                  <a:cubicBezTo>
                    <a:pt x="14014" y="11425"/>
                    <a:pt x="14014" y="11199"/>
                    <a:pt x="14044" y="10227"/>
                  </a:cubicBezTo>
                  <a:cubicBezTo>
                    <a:pt x="14082" y="8974"/>
                    <a:pt x="14233" y="8575"/>
                    <a:pt x="14233" y="8575"/>
                  </a:cubicBezTo>
                  <a:cubicBezTo>
                    <a:pt x="14256" y="8496"/>
                    <a:pt x="14400" y="8481"/>
                    <a:pt x="14453" y="8554"/>
                  </a:cubicBezTo>
                  <a:lnTo>
                    <a:pt x="14543" y="8687"/>
                  </a:lnTo>
                  <a:cubicBezTo>
                    <a:pt x="14573" y="8732"/>
                    <a:pt x="14618" y="8778"/>
                    <a:pt x="14663" y="8812"/>
                  </a:cubicBezTo>
                  <a:cubicBezTo>
                    <a:pt x="14671" y="8818"/>
                    <a:pt x="14679" y="8829"/>
                    <a:pt x="14687" y="8840"/>
                  </a:cubicBezTo>
                  <a:cubicBezTo>
                    <a:pt x="14785" y="9026"/>
                    <a:pt x="15102" y="9121"/>
                    <a:pt x="15411" y="9065"/>
                  </a:cubicBezTo>
                  <a:cubicBezTo>
                    <a:pt x="15411" y="9065"/>
                    <a:pt x="16417" y="8930"/>
                    <a:pt x="17211" y="8789"/>
                  </a:cubicBezTo>
                  <a:cubicBezTo>
                    <a:pt x="17755" y="8694"/>
                    <a:pt x="18941" y="8418"/>
                    <a:pt x="19175" y="8368"/>
                  </a:cubicBezTo>
                  <a:cubicBezTo>
                    <a:pt x="19296" y="8323"/>
                    <a:pt x="19461" y="8345"/>
                    <a:pt x="19491" y="8345"/>
                  </a:cubicBezTo>
                  <a:cubicBezTo>
                    <a:pt x="19665" y="8345"/>
                    <a:pt x="19878" y="8316"/>
                    <a:pt x="19999" y="8294"/>
                  </a:cubicBezTo>
                  <a:cubicBezTo>
                    <a:pt x="19999" y="8294"/>
                    <a:pt x="20383" y="8205"/>
                    <a:pt x="20473" y="8171"/>
                  </a:cubicBezTo>
                  <a:cubicBezTo>
                    <a:pt x="20829" y="8076"/>
                    <a:pt x="20693" y="7857"/>
                    <a:pt x="20700" y="7655"/>
                  </a:cubicBezTo>
                  <a:cubicBezTo>
                    <a:pt x="20708" y="7458"/>
                    <a:pt x="20669" y="7300"/>
                    <a:pt x="20669" y="7300"/>
                  </a:cubicBezTo>
                  <a:cubicBezTo>
                    <a:pt x="20669" y="7300"/>
                    <a:pt x="20730" y="7137"/>
                    <a:pt x="20625" y="7047"/>
                  </a:cubicBezTo>
                  <a:cubicBezTo>
                    <a:pt x="20511" y="6952"/>
                    <a:pt x="19998" y="7081"/>
                    <a:pt x="19635" y="7126"/>
                  </a:cubicBezTo>
                  <a:cubicBezTo>
                    <a:pt x="19605" y="7138"/>
                    <a:pt x="19508" y="7160"/>
                    <a:pt x="19470" y="7160"/>
                  </a:cubicBezTo>
                  <a:cubicBezTo>
                    <a:pt x="19311" y="7154"/>
                    <a:pt x="19190" y="7170"/>
                    <a:pt x="19144" y="7254"/>
                  </a:cubicBezTo>
                  <a:cubicBezTo>
                    <a:pt x="19061" y="7316"/>
                    <a:pt x="19015" y="7575"/>
                    <a:pt x="18962" y="7620"/>
                  </a:cubicBezTo>
                  <a:cubicBezTo>
                    <a:pt x="18864" y="7743"/>
                    <a:pt x="18329" y="7728"/>
                    <a:pt x="17022" y="7801"/>
                  </a:cubicBezTo>
                  <a:cubicBezTo>
                    <a:pt x="16531" y="7823"/>
                    <a:pt x="16063" y="7834"/>
                    <a:pt x="15881" y="7839"/>
                  </a:cubicBezTo>
                  <a:cubicBezTo>
                    <a:pt x="15836" y="7839"/>
                    <a:pt x="15791" y="7823"/>
                    <a:pt x="15768" y="7795"/>
                  </a:cubicBezTo>
                  <a:lnTo>
                    <a:pt x="15397" y="7261"/>
                  </a:lnTo>
                  <a:cubicBezTo>
                    <a:pt x="15337" y="7132"/>
                    <a:pt x="15313" y="6907"/>
                    <a:pt x="14927" y="6222"/>
                  </a:cubicBezTo>
                  <a:cubicBezTo>
                    <a:pt x="14897" y="6177"/>
                    <a:pt x="14528" y="5181"/>
                    <a:pt x="14415" y="5030"/>
                  </a:cubicBezTo>
                  <a:cubicBezTo>
                    <a:pt x="14370" y="4973"/>
                    <a:pt x="14362" y="4883"/>
                    <a:pt x="14113" y="4726"/>
                  </a:cubicBezTo>
                  <a:cubicBezTo>
                    <a:pt x="13947" y="4625"/>
                    <a:pt x="13598" y="4608"/>
                    <a:pt x="13379" y="4614"/>
                  </a:cubicBezTo>
                  <a:cubicBezTo>
                    <a:pt x="13348" y="4546"/>
                    <a:pt x="13343" y="4469"/>
                    <a:pt x="13388" y="4424"/>
                  </a:cubicBezTo>
                  <a:cubicBezTo>
                    <a:pt x="13464" y="4345"/>
                    <a:pt x="13667" y="4389"/>
                    <a:pt x="13931" y="4417"/>
                  </a:cubicBezTo>
                  <a:cubicBezTo>
                    <a:pt x="14075" y="4434"/>
                    <a:pt x="14474" y="4452"/>
                    <a:pt x="14587" y="4429"/>
                  </a:cubicBezTo>
                  <a:cubicBezTo>
                    <a:pt x="14731" y="4401"/>
                    <a:pt x="14837" y="4311"/>
                    <a:pt x="14852" y="4227"/>
                  </a:cubicBezTo>
                  <a:cubicBezTo>
                    <a:pt x="14859" y="4171"/>
                    <a:pt x="14867" y="4098"/>
                    <a:pt x="14890" y="4059"/>
                  </a:cubicBezTo>
                  <a:cubicBezTo>
                    <a:pt x="14935" y="3986"/>
                    <a:pt x="15058" y="3957"/>
                    <a:pt x="15126" y="3946"/>
                  </a:cubicBezTo>
                  <a:cubicBezTo>
                    <a:pt x="15269" y="3924"/>
                    <a:pt x="15177" y="3799"/>
                    <a:pt x="15154" y="3760"/>
                  </a:cubicBezTo>
                  <a:cubicBezTo>
                    <a:pt x="15124" y="3715"/>
                    <a:pt x="15185" y="3704"/>
                    <a:pt x="15223" y="3681"/>
                  </a:cubicBezTo>
                  <a:cubicBezTo>
                    <a:pt x="15260" y="3664"/>
                    <a:pt x="15298" y="3631"/>
                    <a:pt x="15298" y="3592"/>
                  </a:cubicBezTo>
                  <a:cubicBezTo>
                    <a:pt x="15306" y="3558"/>
                    <a:pt x="15261" y="3552"/>
                    <a:pt x="15246" y="3456"/>
                  </a:cubicBezTo>
                  <a:cubicBezTo>
                    <a:pt x="15239" y="3411"/>
                    <a:pt x="15209" y="3350"/>
                    <a:pt x="15277" y="3339"/>
                  </a:cubicBezTo>
                  <a:cubicBezTo>
                    <a:pt x="15315" y="3333"/>
                    <a:pt x="15458" y="3311"/>
                    <a:pt x="15511" y="3216"/>
                  </a:cubicBezTo>
                  <a:cubicBezTo>
                    <a:pt x="15556" y="3120"/>
                    <a:pt x="15480" y="3025"/>
                    <a:pt x="15442" y="2991"/>
                  </a:cubicBezTo>
                  <a:cubicBezTo>
                    <a:pt x="15412" y="2963"/>
                    <a:pt x="15351" y="2894"/>
                    <a:pt x="15336" y="2872"/>
                  </a:cubicBezTo>
                  <a:cubicBezTo>
                    <a:pt x="15313" y="2849"/>
                    <a:pt x="15245" y="2794"/>
                    <a:pt x="15230" y="2766"/>
                  </a:cubicBezTo>
                  <a:cubicBezTo>
                    <a:pt x="15215" y="2744"/>
                    <a:pt x="15171" y="2664"/>
                    <a:pt x="15164" y="2619"/>
                  </a:cubicBezTo>
                  <a:cubicBezTo>
                    <a:pt x="15156" y="2574"/>
                    <a:pt x="15139" y="2558"/>
                    <a:pt x="15192" y="2468"/>
                  </a:cubicBezTo>
                  <a:cubicBezTo>
                    <a:pt x="15237" y="2378"/>
                    <a:pt x="15275" y="2327"/>
                    <a:pt x="15298" y="2276"/>
                  </a:cubicBezTo>
                  <a:cubicBezTo>
                    <a:pt x="15321" y="2231"/>
                    <a:pt x="15366" y="2108"/>
                    <a:pt x="15374" y="2023"/>
                  </a:cubicBezTo>
                  <a:cubicBezTo>
                    <a:pt x="15381" y="1945"/>
                    <a:pt x="15397" y="1838"/>
                    <a:pt x="15329" y="1658"/>
                  </a:cubicBezTo>
                  <a:cubicBezTo>
                    <a:pt x="15268" y="1507"/>
                    <a:pt x="15179" y="1422"/>
                    <a:pt x="15126" y="1377"/>
                  </a:cubicBezTo>
                  <a:cubicBezTo>
                    <a:pt x="15133" y="1372"/>
                    <a:pt x="15359" y="1175"/>
                    <a:pt x="15253" y="1035"/>
                  </a:cubicBezTo>
                  <a:cubicBezTo>
                    <a:pt x="15193" y="951"/>
                    <a:pt x="15058" y="765"/>
                    <a:pt x="14710" y="642"/>
                  </a:cubicBezTo>
                  <a:cubicBezTo>
                    <a:pt x="14272" y="484"/>
                    <a:pt x="14036" y="12"/>
                    <a:pt x="12654" y="1"/>
                  </a:cubicBezTo>
                  <a:close/>
                  <a:moveTo>
                    <a:pt x="9242" y="7253"/>
                  </a:moveTo>
                  <a:cubicBezTo>
                    <a:pt x="9253" y="7258"/>
                    <a:pt x="9254" y="7271"/>
                    <a:pt x="9247" y="7283"/>
                  </a:cubicBezTo>
                  <a:cubicBezTo>
                    <a:pt x="9111" y="7569"/>
                    <a:pt x="9034" y="7743"/>
                    <a:pt x="8883" y="8182"/>
                  </a:cubicBezTo>
                  <a:cubicBezTo>
                    <a:pt x="8709" y="8710"/>
                    <a:pt x="8657" y="9526"/>
                    <a:pt x="8650" y="9987"/>
                  </a:cubicBezTo>
                  <a:cubicBezTo>
                    <a:pt x="8657" y="10088"/>
                    <a:pt x="8507" y="10412"/>
                    <a:pt x="8402" y="10373"/>
                  </a:cubicBezTo>
                  <a:cubicBezTo>
                    <a:pt x="8371" y="10328"/>
                    <a:pt x="8333" y="10284"/>
                    <a:pt x="8333" y="10273"/>
                  </a:cubicBezTo>
                  <a:cubicBezTo>
                    <a:pt x="8333" y="10222"/>
                    <a:pt x="8128" y="9610"/>
                    <a:pt x="8203" y="8840"/>
                  </a:cubicBezTo>
                  <a:cubicBezTo>
                    <a:pt x="8264" y="8289"/>
                    <a:pt x="8136" y="7879"/>
                    <a:pt x="8114" y="7727"/>
                  </a:cubicBezTo>
                  <a:cubicBezTo>
                    <a:pt x="8114" y="7721"/>
                    <a:pt x="8128" y="7699"/>
                    <a:pt x="8158" y="7671"/>
                  </a:cubicBezTo>
                  <a:cubicBezTo>
                    <a:pt x="8234" y="7755"/>
                    <a:pt x="8296" y="7817"/>
                    <a:pt x="8326" y="7839"/>
                  </a:cubicBezTo>
                  <a:cubicBezTo>
                    <a:pt x="8402" y="7912"/>
                    <a:pt x="8468" y="7844"/>
                    <a:pt x="8468" y="7844"/>
                  </a:cubicBezTo>
                  <a:cubicBezTo>
                    <a:pt x="8468" y="7844"/>
                    <a:pt x="9170" y="7289"/>
                    <a:pt x="9185" y="7272"/>
                  </a:cubicBezTo>
                  <a:cubicBezTo>
                    <a:pt x="9212" y="7250"/>
                    <a:pt x="9232" y="7247"/>
                    <a:pt x="9242" y="7253"/>
                  </a:cubicBezTo>
                  <a:close/>
                </a:path>
              </a:pathLst>
            </a:custGeom>
            <a:solidFill>
              <a:srgbClr val="D6D5D5"/>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grpSp>
      <p:sp>
        <p:nvSpPr>
          <p:cNvPr id="153"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154" name="Illustration or stock photo of the persona (optional)"/>
          <p:cNvSpPr txBox="1"/>
          <p:nvPr/>
        </p:nvSpPr>
        <p:spPr>
          <a:xfrm>
            <a:off x="9732067" y="3729167"/>
            <a:ext cx="2308616" cy="542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spcBef>
                <a:spcPts val="1600"/>
              </a:spcBef>
              <a:defRPr b="0" sz="1400"/>
            </a:lvl1pPr>
          </a:lstStyle>
          <a:p>
            <a:pPr/>
            <a:r>
              <a:t>Illustration or stock photo of the persona (optional)</a:t>
            </a: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1">
    <p:spTree>
      <p:nvGrpSpPr>
        <p:cNvPr id="1" name=""/>
        <p:cNvGrpSpPr/>
        <p:nvPr/>
      </p:nvGrpSpPr>
      <p:grpSpPr>
        <a:xfrm>
          <a:off x="0" y="0"/>
          <a:ext cx="0" cy="0"/>
          <a:chOff x="0" y="0"/>
          <a:chExt cx="0" cy="0"/>
        </a:xfrm>
      </p:grpSpPr>
      <p:sp>
        <p:nvSpPr>
          <p:cNvPr id="161"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62" name="Focus…"/>
          <p:cNvSpPr txBox="1"/>
          <p:nvPr/>
        </p:nvSpPr>
        <p:spPr>
          <a:xfrm>
            <a:off x="4762500" y="825500"/>
            <a:ext cx="7464211" cy="16902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spcBef>
                <a:spcPts val="1200"/>
              </a:spcBef>
            </a:pPr>
            <a:r>
              <a:t>Focus</a:t>
            </a:r>
          </a:p>
          <a:p>
            <a:pPr algn="l">
              <a:lnSpc>
                <a:spcPct val="120000"/>
              </a:lnSpc>
              <a:spcBef>
                <a:spcPts val="1200"/>
              </a:spcBef>
              <a:defRPr b="0" sz="1400"/>
            </a:pPr>
            <a:r>
              <a:t>Before you commit to your app, go back and review your list of app ideas. Which ones </a:t>
            </a:r>
            <a:br/>
            <a:r>
              <a:t>seem most interesting? Focus on a few ideas for further brainstorming. What purposes do they serve and how do they solve issues? Who are the audiences? Write app statements to clearly define the apps’ purposes. This can help you decide whether they’re good ideas or not. Compare your new ideas to your favorite app idea. Is it still your favorite?</a:t>
            </a:r>
          </a:p>
        </p:txBody>
      </p:sp>
      <p:sp>
        <p:nvSpPr>
          <p:cNvPr id="163" name="Brainstorm…"/>
          <p:cNvSpPr txBox="1"/>
          <p:nvPr/>
        </p:nvSpPr>
        <p:spPr>
          <a:xfrm>
            <a:off x="497327" y="736600"/>
            <a:ext cx="2378970" cy="31482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Brainstorm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Purpose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Ideas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Audience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Focus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Reiterate</a:t>
            </a:r>
          </a:p>
        </p:txBody>
      </p:sp>
      <p:sp>
        <p:nvSpPr>
          <p:cNvPr id="164"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165" name="What will your app do?"/>
          <p:cNvSpPr txBox="1"/>
          <p:nvPr/>
        </p:nvSpPr>
        <p:spPr>
          <a:xfrm>
            <a:off x="4762500" y="2865310"/>
            <a:ext cx="1840307" cy="198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200"/>
              </a:spcBef>
              <a:defRPr b="0" sz="1400"/>
            </a:lvl1pPr>
          </a:lstStyle>
          <a:p>
            <a:pPr/>
            <a:r>
              <a:t>What will your app do?</a:t>
            </a:r>
          </a:p>
        </p:txBody>
      </p:sp>
      <p:sp>
        <p:nvSpPr>
          <p:cNvPr id="166" name="Why does this need exist?"/>
          <p:cNvSpPr txBox="1"/>
          <p:nvPr/>
        </p:nvSpPr>
        <p:spPr>
          <a:xfrm>
            <a:off x="8600335" y="2865310"/>
            <a:ext cx="2103985" cy="198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200"/>
              </a:spcBef>
              <a:defRPr b="0" sz="1400"/>
            </a:lvl1pPr>
          </a:lstStyle>
          <a:p>
            <a:pPr/>
            <a:r>
              <a:t>Why does this need exist?</a:t>
            </a:r>
          </a:p>
        </p:txBody>
      </p:sp>
      <p:sp>
        <p:nvSpPr>
          <p:cNvPr id="167" name="What will your app do?"/>
          <p:cNvSpPr txBox="1"/>
          <p:nvPr/>
        </p:nvSpPr>
        <p:spPr>
          <a:xfrm>
            <a:off x="4762500" y="4920622"/>
            <a:ext cx="1840307" cy="198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200"/>
              </a:spcBef>
              <a:defRPr b="0" sz="1400"/>
            </a:lvl1pPr>
          </a:lstStyle>
          <a:p>
            <a:pPr/>
            <a:r>
              <a:t>What will your app do?</a:t>
            </a:r>
          </a:p>
        </p:txBody>
      </p:sp>
      <p:sp>
        <p:nvSpPr>
          <p:cNvPr id="168" name="Why does this need exist?"/>
          <p:cNvSpPr txBox="1"/>
          <p:nvPr/>
        </p:nvSpPr>
        <p:spPr>
          <a:xfrm>
            <a:off x="8600335" y="4920622"/>
            <a:ext cx="2103985" cy="198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200"/>
              </a:spcBef>
              <a:defRPr b="0" sz="1400"/>
            </a:lvl1pPr>
          </a:lstStyle>
          <a:p>
            <a:pPr/>
            <a:r>
              <a:t>Why does this need exist?</a:t>
            </a:r>
          </a:p>
        </p:txBody>
      </p:sp>
      <p:sp>
        <p:nvSpPr>
          <p:cNvPr id="169" name="What will your app do?"/>
          <p:cNvSpPr txBox="1"/>
          <p:nvPr/>
        </p:nvSpPr>
        <p:spPr>
          <a:xfrm>
            <a:off x="4762500" y="6975934"/>
            <a:ext cx="1840307"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200"/>
              </a:spcBef>
              <a:defRPr b="0" sz="1400"/>
            </a:lvl1pPr>
          </a:lstStyle>
          <a:p>
            <a:pPr/>
            <a:r>
              <a:t>What will your app do?</a:t>
            </a:r>
          </a:p>
        </p:txBody>
      </p:sp>
      <p:sp>
        <p:nvSpPr>
          <p:cNvPr id="170" name="Why does this need exist?"/>
          <p:cNvSpPr txBox="1"/>
          <p:nvPr/>
        </p:nvSpPr>
        <p:spPr>
          <a:xfrm>
            <a:off x="8600335" y="6975934"/>
            <a:ext cx="2103985"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200"/>
              </a:spcBef>
              <a:defRPr b="0" sz="1400"/>
            </a:lvl1pPr>
          </a:lstStyle>
          <a:p>
            <a:pPr/>
            <a:r>
              <a:t>Why does this need exist?</a:t>
            </a: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33">
    <p:spTree>
      <p:nvGrpSpPr>
        <p:cNvPr id="1" name=""/>
        <p:cNvGrpSpPr/>
        <p:nvPr/>
      </p:nvGrpSpPr>
      <p:grpSpPr>
        <a:xfrm>
          <a:off x="0" y="0"/>
          <a:ext cx="0" cy="0"/>
          <a:chOff x="0" y="0"/>
          <a:chExt cx="0" cy="0"/>
        </a:xfrm>
      </p:grpSpPr>
      <p:sp>
        <p:nvSpPr>
          <p:cNvPr id="177"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78" name="Brainstorm…"/>
          <p:cNvSpPr txBox="1"/>
          <p:nvPr/>
        </p:nvSpPr>
        <p:spPr>
          <a:xfrm>
            <a:off x="497327" y="736600"/>
            <a:ext cx="2378970" cy="29266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Brainstorm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Purpose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Ideas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Audience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Focus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Reiterate</a:t>
            </a:r>
          </a:p>
        </p:txBody>
      </p:sp>
      <p:sp>
        <p:nvSpPr>
          <p:cNvPr id="179" name="Remember, this is a design cycle and it’s time to go back to the brainstorming stage.  As you repeat the design cycle, think about what you learned from your evaluation. Did problems come up, and if so, how can you fix them? How can you improve your app?"/>
          <p:cNvSpPr txBox="1"/>
          <p:nvPr/>
        </p:nvSpPr>
        <p:spPr>
          <a:xfrm>
            <a:off x="4762500" y="1397000"/>
            <a:ext cx="7145291" cy="22029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1200"/>
              </a:spcBef>
              <a:defRPr b="0" sz="1400"/>
            </a:pPr>
            <a:r>
              <a:t>Remember, this is a design cycle and it’s time to go back to the brainstorming stage. </a:t>
            </a:r>
            <a:br/>
            <a:r>
              <a:t>As you repeat the design cycle, think about what you learned from your evaluation. Did problems come up, and if so, how can you fix them? How can you improve your app?</a:t>
            </a:r>
          </a:p>
          <a:p>
            <a:pPr algn="l">
              <a:lnSpc>
                <a:spcPct val="120000"/>
              </a:lnSpc>
              <a:spcBef>
                <a:spcPts val="1200"/>
              </a:spcBef>
              <a:defRPr b="0" sz="1400"/>
            </a:pPr>
            <a:r>
              <a:t>Another important question to ask yourself is whether you’re still excited about your app </a:t>
            </a:r>
            <a:br/>
            <a:r>
              <a:t>idea. If not, it might be time to go back to your list. Not all ideas pan out. One objective </a:t>
            </a:r>
            <a:br/>
            <a:r>
              <a:t>of the design cycle is to help you test concepts and figure out what’s worth pursuing.</a:t>
            </a:r>
          </a:p>
          <a:p>
            <a:pPr algn="l">
              <a:lnSpc>
                <a:spcPct val="120000"/>
              </a:lnSpc>
              <a:spcBef>
                <a:spcPts val="1200"/>
              </a:spcBef>
              <a:defRPr b="0" sz="1400"/>
            </a:pPr>
            <a:r>
              <a:t>Do you still want to continue with your idea? If so, write the name of your app below, give it a star rating, and write an app review.</a:t>
            </a:r>
          </a:p>
        </p:txBody>
      </p:sp>
      <p:sp>
        <p:nvSpPr>
          <p:cNvPr id="180" name="Reiterate"/>
          <p:cNvSpPr txBox="1"/>
          <p:nvPr/>
        </p:nvSpPr>
        <p:spPr>
          <a:xfrm>
            <a:off x="4762500" y="812800"/>
            <a:ext cx="1344372"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spcBef>
                <a:spcPts val="1200"/>
              </a:spcBef>
            </a:lvl1pPr>
          </a:lstStyle>
          <a:p>
            <a:pPr/>
            <a:r>
              <a:t>Reiterate</a:t>
            </a:r>
          </a:p>
        </p:txBody>
      </p:sp>
      <p:sp>
        <p:nvSpPr>
          <p:cNvPr id="181"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182" name="Review of my app"/>
          <p:cNvSpPr txBox="1"/>
          <p:nvPr/>
        </p:nvSpPr>
        <p:spPr>
          <a:xfrm>
            <a:off x="4762500" y="5539573"/>
            <a:ext cx="1517066" cy="2107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defRPr sz="1400"/>
            </a:lvl1pPr>
          </a:lstStyle>
          <a:p>
            <a:pPr/>
            <a:r>
              <a:t>Review of my app</a:t>
            </a: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34">
    <p:spTree>
      <p:nvGrpSpPr>
        <p:cNvPr id="1" name=""/>
        <p:cNvGrpSpPr/>
        <p:nvPr/>
      </p:nvGrpSpPr>
      <p:grpSpPr>
        <a:xfrm>
          <a:off x="0" y="0"/>
          <a:ext cx="0" cy="0"/>
          <a:chOff x="0" y="0"/>
          <a:chExt cx="0" cy="0"/>
        </a:xfrm>
      </p:grpSpPr>
      <p:sp>
        <p:nvSpPr>
          <p:cNvPr id="189"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90" name="Go Further…"/>
          <p:cNvSpPr txBox="1"/>
          <p:nvPr/>
        </p:nvSpPr>
        <p:spPr>
          <a:xfrm>
            <a:off x="516036" y="812799"/>
            <a:ext cx="2786312" cy="255142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a:lnSpc>
                <a:spcPct val="120000"/>
              </a:lnSpc>
              <a:defRPr sz="1400">
                <a:solidFill>
                  <a:srgbClr val="FFFFFF"/>
                </a:solidFill>
              </a:defRPr>
            </a:pPr>
            <a:r>
              <a:t>Go Further</a:t>
            </a:r>
          </a:p>
          <a:p>
            <a:pPr algn="l">
              <a:lnSpc>
                <a:spcPct val="120000"/>
              </a:lnSpc>
              <a:spcBef>
                <a:spcPts val="1200"/>
              </a:spcBef>
              <a:defRPr b="0" sz="1400">
                <a:solidFill>
                  <a:srgbClr val="FFFFFF"/>
                </a:solidFill>
              </a:defRPr>
            </a:pPr>
            <a:r>
              <a:t>Revisit the criteria you noted in </a:t>
            </a:r>
            <a:br/>
            <a:r>
              <a:t>the Purpose topic for what makes an app great, then answer the questions at right. </a:t>
            </a:r>
          </a:p>
          <a:p>
            <a:pPr algn="l">
              <a:lnSpc>
                <a:spcPct val="120000"/>
              </a:lnSpc>
              <a:spcBef>
                <a:spcPts val="1200"/>
              </a:spcBef>
              <a:defRPr b="0" sz="1400">
                <a:solidFill>
                  <a:srgbClr val="FFFFFF"/>
                </a:solidFill>
              </a:defRPr>
            </a:pPr>
            <a:r>
              <a:t>Continue to revisit the different topics throughout the design cycle. Revise your prototype accordingly, testing and retesting until you have the next great app.</a:t>
            </a:r>
            <a:r>
              <a:t> </a:t>
            </a:r>
          </a:p>
        </p:txBody>
      </p:sp>
      <p:sp>
        <p:nvSpPr>
          <p:cNvPr id="191" name="Número do Slide"/>
          <p:cNvSpPr txBox="1"/>
          <p:nvPr>
            <p:ph type="sldNum" sz="quarter" idx="2"/>
          </p:nvPr>
        </p:nvSpPr>
        <p:spPr>
          <a:xfrm>
            <a:off x="12323140" y="9033933"/>
            <a:ext cx="283769" cy="275133"/>
          </a:xfrm>
          <a:prstGeom prst="rect">
            <a:avLst/>
          </a:prstGeom>
        </p:spPr>
        <p:txBody>
          <a:bodyPr/>
          <a:lstStyle/>
          <a:p>
            <a:pPr/>
            <a:fld id="{86CB4B4D-7CA3-9044-876B-883B54F8677D}" type="slidenum"/>
          </a:p>
        </p:txBody>
      </p:sp>
      <p:sp>
        <p:nvSpPr>
          <p:cNvPr id="192" name="Is your app innovative?"/>
          <p:cNvSpPr txBox="1"/>
          <p:nvPr/>
        </p:nvSpPr>
        <p:spPr>
          <a:xfrm>
            <a:off x="4762500" y="812800"/>
            <a:ext cx="3474790" cy="198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Is your app innovative?</a:t>
            </a:r>
          </a:p>
        </p:txBody>
      </p:sp>
      <p:sp>
        <p:nvSpPr>
          <p:cNvPr id="193" name="Does it do something that existing apps don’t do?"/>
          <p:cNvSpPr txBox="1"/>
          <p:nvPr/>
        </p:nvSpPr>
        <p:spPr>
          <a:xfrm>
            <a:off x="4762500" y="2969886"/>
            <a:ext cx="4034359"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200"/>
              </a:spcBef>
              <a:defRPr b="0" sz="1400"/>
            </a:lvl1pPr>
          </a:lstStyle>
          <a:p>
            <a:pPr/>
            <a:r>
              <a:t>Does it do something that existing apps don’t do? </a:t>
            </a:r>
          </a:p>
        </p:txBody>
      </p:sp>
      <p:sp>
        <p:nvSpPr>
          <p:cNvPr id="194" name="Is it an app someone would use over and over again?"/>
          <p:cNvSpPr txBox="1"/>
          <p:nvPr/>
        </p:nvSpPr>
        <p:spPr>
          <a:xfrm>
            <a:off x="4762500" y="5126972"/>
            <a:ext cx="4257675"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200"/>
              </a:spcBef>
              <a:defRPr b="0" sz="1400"/>
            </a:lvl1pPr>
          </a:lstStyle>
          <a:p>
            <a:pPr/>
            <a:r>
              <a:t>Is it an app someone would use over and over again?</a:t>
            </a:r>
          </a:p>
        </p:txBody>
      </p:sp>
      <p:sp>
        <p:nvSpPr>
          <p:cNvPr id="195" name="How can you improve your app?"/>
          <p:cNvSpPr txBox="1"/>
          <p:nvPr/>
        </p:nvSpPr>
        <p:spPr>
          <a:xfrm>
            <a:off x="4762500" y="7284059"/>
            <a:ext cx="2647341" cy="198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200"/>
              </a:spcBef>
              <a:defRPr b="0" sz="1400"/>
            </a:lvl1pPr>
          </a:lstStyle>
          <a:p>
            <a:pPr/>
            <a:r>
              <a:t>How can you improve your app? </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2">
    <p:spTree>
      <p:nvGrpSpPr>
        <p:cNvPr id="1" name=""/>
        <p:cNvGrpSpPr/>
        <p:nvPr/>
      </p:nvGrpSpPr>
      <p:grpSpPr>
        <a:xfrm>
          <a:off x="0" y="0"/>
          <a:ext cx="0" cy="0"/>
          <a:chOff x="0" y="0"/>
          <a:chExt cx="0" cy="0"/>
        </a:xfrm>
      </p:grpSpPr>
      <p:sp>
        <p:nvSpPr>
          <p:cNvPr id="202"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03" name="Plan…"/>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Plan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UI/UX</a:t>
            </a:r>
            <a:br/>
            <a:r>
              <a:t>iOS features</a:t>
            </a:r>
            <a:br/>
            <a:r>
              <a:t>Design</a:t>
            </a:r>
          </a:p>
        </p:txBody>
      </p:sp>
      <p:sp>
        <p:nvSpPr>
          <p:cNvPr id="204" name="Overview…"/>
          <p:cNvSpPr txBox="1"/>
          <p:nvPr/>
        </p:nvSpPr>
        <p:spPr>
          <a:xfrm>
            <a:off x="4758394" y="814741"/>
            <a:ext cx="7372588" cy="303319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spcBef>
                <a:spcPts val="1200"/>
              </a:spcBef>
            </a:pPr>
            <a:r>
              <a:t>Overview </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800"/>
            </a:pPr>
            <a:r>
              <a:t>The planning stage is when you figure out the details of your app and how it can achieve its goal.</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800"/>
            </a:pPr>
            <a:r>
              <a:t>Consider these three key areas as you develop your apps: UI/UX, iOS features, and design. The more you learn about each topic, the more advanced your app designs will be. The</a:t>
            </a:r>
            <a:r>
              <a:rPr>
                <a:solidFill>
                  <a:srgbClr val="F25A73"/>
                </a:solidFill>
              </a:rPr>
              <a:t> </a:t>
            </a:r>
            <a:r>
              <a:rPr>
                <a:solidFill>
                  <a:srgbClr val="066ED0"/>
                </a:solidFill>
                <a:hlinkClick r:id="rId2" invalidUrl="" action="" tgtFrame="" tooltip="" history="1" highlightClick="0" endSnd="0"/>
              </a:rPr>
              <a:t>Apple Developer website</a:t>
            </a:r>
            <a:r>
              <a:rPr>
                <a:solidFill>
                  <a:srgbClr val="F25A73"/>
                </a:solidFill>
              </a:rPr>
              <a:t> </a:t>
            </a:r>
            <a:r>
              <a:t>is a good resource for you to learn more about these topics. </a:t>
            </a:r>
          </a:p>
        </p:txBody>
      </p:sp>
      <p:pic>
        <p:nvPicPr>
          <p:cNvPr id="205" name="Imagem" descr="Imagem"/>
          <p:cNvPicPr>
            <a:picLocks noChangeAspect="1"/>
          </p:cNvPicPr>
          <p:nvPr/>
        </p:nvPicPr>
        <p:blipFill>
          <a:blip r:embed="rId3">
            <a:alphaModFix amt="49989"/>
            <a:extLst/>
          </a:blip>
          <a:stretch>
            <a:fillRect/>
          </a:stretch>
        </p:blipFill>
        <p:spPr>
          <a:xfrm>
            <a:off x="6468843" y="4478841"/>
            <a:ext cx="4027889" cy="3911244"/>
          </a:xfrm>
          <a:prstGeom prst="rect">
            <a:avLst/>
          </a:prstGeom>
          <a:ln w="12700">
            <a:miter lim="400000"/>
          </a:ln>
        </p:spPr>
      </p:pic>
      <p:sp>
        <p:nvSpPr>
          <p:cNvPr id="206"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3">
    <p:spTree>
      <p:nvGrpSpPr>
        <p:cNvPr id="1" name=""/>
        <p:cNvGrpSpPr/>
        <p:nvPr/>
      </p:nvGrpSpPr>
      <p:grpSpPr>
        <a:xfrm>
          <a:off x="0" y="0"/>
          <a:ext cx="0" cy="0"/>
          <a:chOff x="0" y="0"/>
          <a:chExt cx="0" cy="0"/>
        </a:xfrm>
      </p:grpSpPr>
      <p:sp>
        <p:nvSpPr>
          <p:cNvPr id="213"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14" name="Review of my favorite app"/>
          <p:cNvSpPr txBox="1"/>
          <p:nvPr/>
        </p:nvSpPr>
        <p:spPr>
          <a:xfrm>
            <a:off x="4762500" y="4543047"/>
            <a:ext cx="2208530" cy="2107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defRPr sz="1400"/>
            </a:lvl1pPr>
          </a:lstStyle>
          <a:p>
            <a:pPr/>
            <a:r>
              <a:t>Review of my favorite app</a:t>
            </a:r>
          </a:p>
        </p:txBody>
      </p:sp>
      <p:sp>
        <p:nvSpPr>
          <p:cNvPr id="215" name="UI/UX…"/>
          <p:cNvSpPr txBox="1"/>
          <p:nvPr/>
        </p:nvSpPr>
        <p:spPr>
          <a:xfrm>
            <a:off x="4762500" y="825500"/>
            <a:ext cx="7438235" cy="25712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spcBef>
                <a:spcPts val="1200"/>
              </a:spcBef>
            </a:pPr>
            <a:r>
              <a:t>UI/UX</a:t>
            </a:r>
          </a:p>
          <a:p>
            <a:pPr algn="l">
              <a:lnSpc>
                <a:spcPct val="120000"/>
              </a:lnSpc>
              <a:spcBef>
                <a:spcPts val="1200"/>
              </a:spcBef>
              <a:defRPr b="0" sz="1400"/>
            </a:pPr>
            <a:r>
              <a:t>A good app should be easy to use. That’s where the user interface (UI) design comes in. A well-designed UI makes for a good user experience (UX). Think back to the first times you used some of your apps, or try using a new app. What was the experience like? Did you get confused navigating them? Review elements like font size, icon shape and placement, and the navigation from screen to screen. Even the smallest element makes a difference in how someone experiences your app. Be sure to review the </a:t>
            </a:r>
            <a:r>
              <a:rPr>
                <a:solidFill>
                  <a:srgbClr val="066ED0"/>
                </a:solidFill>
                <a:hlinkClick r:id="rId2" invalidUrl="" action="" tgtFrame="" tooltip="" history="1" highlightClick="0" endSnd="0"/>
              </a:rPr>
              <a:t>Human Interface Guidelines</a:t>
            </a:r>
            <a:r>
              <a:t>.</a:t>
            </a:r>
          </a:p>
          <a:p>
            <a:pPr algn="l">
              <a:lnSpc>
                <a:spcPct val="120000"/>
              </a:lnSpc>
              <a:spcBef>
                <a:spcPts val="1200"/>
              </a:spcBef>
              <a:defRPr b="0" sz="1400"/>
            </a:pPr>
            <a:r>
              <a:t>Go back to your list of favorite apps and choose one to review. Think about the features that make it easy to use.</a:t>
            </a:r>
          </a:p>
        </p:txBody>
      </p:sp>
      <p:sp>
        <p:nvSpPr>
          <p:cNvPr id="216" name="Plan…"/>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Plan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rPr>
                <a:solidFill>
                  <a:srgbClr val="FFFFFF"/>
                </a:solidFill>
              </a:rPr>
              <a:t>UI/UX</a:t>
            </a:r>
            <a:br/>
            <a:r>
              <a:rPr>
                <a:solidFill>
                  <a:srgbClr val="FFFFFF">
                    <a:alpha val="64999"/>
                  </a:srgbClr>
                </a:solidFill>
              </a:rPr>
              <a:t>iOS features</a:t>
            </a:r>
            <a:br>
              <a:rPr>
                <a:solidFill>
                  <a:srgbClr val="FFFFFF">
                    <a:alpha val="64999"/>
                  </a:srgbClr>
                </a:solidFill>
              </a:rPr>
            </a:br>
            <a:r>
              <a:rPr>
                <a:solidFill>
                  <a:srgbClr val="FFFFFF">
                    <a:alpha val="64999"/>
                  </a:srgbClr>
                </a:solidFill>
              </a:rPr>
              <a:t>Design</a:t>
            </a:r>
          </a:p>
        </p:txBody>
      </p:sp>
      <p:grpSp>
        <p:nvGrpSpPr>
          <p:cNvPr id="222" name="Grupo"/>
          <p:cNvGrpSpPr/>
          <p:nvPr/>
        </p:nvGrpSpPr>
        <p:grpSpPr>
          <a:xfrm>
            <a:off x="4704576" y="3813526"/>
            <a:ext cx="3248079" cy="561435"/>
            <a:chOff x="15189" y="0"/>
            <a:chExt cx="3248078" cy="561434"/>
          </a:xfrm>
        </p:grpSpPr>
        <p:sp>
          <p:nvSpPr>
            <p:cNvPr id="217" name="Estrela"/>
            <p:cNvSpPr/>
            <p:nvPr/>
          </p:nvSpPr>
          <p:spPr>
            <a:xfrm>
              <a:off x="15189"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218" name="Estrela"/>
            <p:cNvSpPr/>
            <p:nvPr/>
          </p:nvSpPr>
          <p:spPr>
            <a:xfrm>
              <a:off x="679627"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219" name="Estrela"/>
            <p:cNvSpPr/>
            <p:nvPr/>
          </p:nvSpPr>
          <p:spPr>
            <a:xfrm>
              <a:off x="1344066" y="0"/>
              <a:ext cx="590327"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220" name="Estrela"/>
            <p:cNvSpPr/>
            <p:nvPr/>
          </p:nvSpPr>
          <p:spPr>
            <a:xfrm>
              <a:off x="2008503"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221" name="Estrela"/>
            <p:cNvSpPr/>
            <p:nvPr/>
          </p:nvSpPr>
          <p:spPr>
            <a:xfrm>
              <a:off x="2672941" y="0"/>
              <a:ext cx="590327"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grpSp>
      <p:pic>
        <p:nvPicPr>
          <p:cNvPr id="223" name="iOSHIG_Hero.pdf" descr="iOSHIG_Hero.pdf"/>
          <p:cNvPicPr>
            <a:picLocks noChangeAspect="1"/>
          </p:cNvPicPr>
          <p:nvPr/>
        </p:nvPicPr>
        <p:blipFill>
          <a:blip r:embed="rId3">
            <a:extLst/>
          </a:blip>
          <a:stretch>
            <a:fillRect/>
          </a:stretch>
        </p:blipFill>
        <p:spPr>
          <a:xfrm>
            <a:off x="460000" y="7293919"/>
            <a:ext cx="2898384" cy="1566184"/>
          </a:xfrm>
          <a:prstGeom prst="rect">
            <a:avLst/>
          </a:prstGeom>
          <a:ln w="12700">
            <a:miter lim="400000"/>
          </a:ln>
        </p:spPr>
      </p:pic>
      <p:sp>
        <p:nvSpPr>
          <p:cNvPr id="224"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4">
    <p:spTree>
      <p:nvGrpSpPr>
        <p:cNvPr id="1" name=""/>
        <p:cNvGrpSpPr/>
        <p:nvPr/>
      </p:nvGrpSpPr>
      <p:grpSpPr>
        <a:xfrm>
          <a:off x="0" y="0"/>
          <a:ext cx="0" cy="0"/>
          <a:chOff x="0" y="0"/>
          <a:chExt cx="0" cy="0"/>
        </a:xfrm>
      </p:grpSpPr>
      <p:sp>
        <p:nvSpPr>
          <p:cNvPr id="231"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32" name="Prancheta"/>
          <p:cNvSpPr/>
          <p:nvPr/>
        </p:nvSpPr>
        <p:spPr>
          <a:xfrm>
            <a:off x="5339026" y="316210"/>
            <a:ext cx="6302999" cy="9050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rgbClr val="D6D5D5">
              <a:alpha val="50000"/>
            </a:srgbClr>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33" name="1."/>
          <p:cNvSpPr txBox="1"/>
          <p:nvPr/>
        </p:nvSpPr>
        <p:spPr>
          <a:xfrm>
            <a:off x="6096965" y="2722640"/>
            <a:ext cx="3685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1.</a:t>
            </a:r>
          </a:p>
        </p:txBody>
      </p:sp>
      <p:sp>
        <p:nvSpPr>
          <p:cNvPr id="234" name="2."/>
          <p:cNvSpPr txBox="1"/>
          <p:nvPr/>
        </p:nvSpPr>
        <p:spPr>
          <a:xfrm>
            <a:off x="6096965" y="4023217"/>
            <a:ext cx="3685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2.</a:t>
            </a:r>
          </a:p>
        </p:txBody>
      </p:sp>
      <p:sp>
        <p:nvSpPr>
          <p:cNvPr id="235" name="3."/>
          <p:cNvSpPr txBox="1"/>
          <p:nvPr/>
        </p:nvSpPr>
        <p:spPr>
          <a:xfrm>
            <a:off x="6096965" y="5323794"/>
            <a:ext cx="3685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3.</a:t>
            </a:r>
          </a:p>
        </p:txBody>
      </p:sp>
      <p:sp>
        <p:nvSpPr>
          <p:cNvPr id="236" name="4."/>
          <p:cNvSpPr txBox="1"/>
          <p:nvPr/>
        </p:nvSpPr>
        <p:spPr>
          <a:xfrm>
            <a:off x="6096965" y="6624371"/>
            <a:ext cx="3685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4.</a:t>
            </a:r>
          </a:p>
        </p:txBody>
      </p:sp>
      <p:sp>
        <p:nvSpPr>
          <p:cNvPr id="237" name="5."/>
          <p:cNvSpPr txBox="1"/>
          <p:nvPr/>
        </p:nvSpPr>
        <p:spPr>
          <a:xfrm>
            <a:off x="6096965" y="7924948"/>
            <a:ext cx="36850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5.</a:t>
            </a:r>
          </a:p>
        </p:txBody>
      </p:sp>
      <p:sp>
        <p:nvSpPr>
          <p:cNvPr id="238" name="Go Further…"/>
          <p:cNvSpPr txBox="1"/>
          <p:nvPr/>
        </p:nvSpPr>
        <p:spPr>
          <a:xfrm>
            <a:off x="516036" y="825500"/>
            <a:ext cx="3021149" cy="337040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a:lnSpc>
                <a:spcPct val="120000"/>
              </a:lnSpc>
              <a:defRPr sz="1400">
                <a:solidFill>
                  <a:srgbClr val="FFFFFF"/>
                </a:solidFill>
              </a:defRPr>
            </a:pPr>
            <a:r>
              <a:t>Go Further</a:t>
            </a:r>
          </a:p>
          <a:p>
            <a:pPr algn="l">
              <a:lnSpc>
                <a:spcPct val="120000"/>
              </a:lnSpc>
              <a:spcBef>
                <a:spcPts val="1200"/>
              </a:spcBef>
              <a:defRPr b="0" sz="1400">
                <a:solidFill>
                  <a:srgbClr val="FFFFFF"/>
                </a:solidFill>
              </a:defRPr>
            </a:pPr>
            <a:r>
              <a:t>Now consider the rest of the list of your favorite apps. Rank them in terms of their UI design. Which apps are easy to use and seem to just work? Write down the reasons that some apps are easier to use than others. Did you know what to do immediately? How many taps did it take to get going on the app? (The answer should be “very few.”) First impressions count. Compare your notes with other students. Did ​you agree on the reasons?</a:t>
            </a:r>
          </a:p>
        </p:txBody>
      </p:sp>
      <p:sp>
        <p:nvSpPr>
          <p:cNvPr id="239"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5">
    <p:spTree>
      <p:nvGrpSpPr>
        <p:cNvPr id="1" name=""/>
        <p:cNvGrpSpPr/>
        <p:nvPr/>
      </p:nvGrpSpPr>
      <p:grpSpPr>
        <a:xfrm>
          <a:off x="0" y="0"/>
          <a:ext cx="0" cy="0"/>
          <a:chOff x="0" y="0"/>
          <a:chExt cx="0" cy="0"/>
        </a:xfrm>
      </p:grpSpPr>
      <p:sp>
        <p:nvSpPr>
          <p:cNvPr id="246"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47" name="Keyboard…"/>
          <p:cNvSpPr txBox="1"/>
          <p:nvPr/>
        </p:nvSpPr>
        <p:spPr>
          <a:xfrm>
            <a:off x="4762500" y="1333499"/>
            <a:ext cx="7402770" cy="45865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400"/>
            </a:pPr>
            <a:r>
              <a:t>Keyboard</a:t>
            </a:r>
          </a:p>
          <a:p>
            <a:pPr algn="l">
              <a:lnSpc>
                <a:spcPct val="120000"/>
              </a:lnSpc>
              <a:spcBef>
                <a:spcPts val="1200"/>
              </a:spcBef>
              <a:defRPr b="0" sz="1400"/>
            </a:pPr>
            <a:r>
              <a:t>It’s a very basic feature, but the keyboard is essential for many apps so users can input names, numeric data, and even emoji. This includes email, social media, or translation apps where you type a phrase and hear it in another language. What apps can you think of that use the keyboard? What kind of data do the apps take in?</a:t>
            </a:r>
          </a:p>
          <a:p>
            <a:pPr algn="l">
              <a:lnSpc>
                <a:spcPct val="120000"/>
              </a:lnSpc>
              <a:defRPr sz="1400"/>
            </a:pPr>
            <a:r>
              <a:t>Camera and microphone</a:t>
            </a:r>
          </a:p>
          <a:p>
            <a:pPr algn="l">
              <a:lnSpc>
                <a:spcPct val="120000"/>
              </a:lnSpc>
              <a:spcBef>
                <a:spcPts val="1200"/>
              </a:spcBef>
              <a:defRPr b="0" sz="1400"/>
            </a:pPr>
            <a:r>
              <a:t>Many apps use the camera and microphone to record sights and sounds. Think about </a:t>
            </a:r>
            <a:br/>
            <a:r>
              <a:t>apps that let you create movies, music, and photo albums. What about apps that let you communicate, like FaceTime and Messages? Or analysis apps, where you can overlay a graph onto a photo or mark it up for analysis? How many ways can you think of to use </a:t>
            </a:r>
            <a:br/>
            <a:r>
              <a:t>the camera and microphone?</a:t>
            </a:r>
          </a:p>
          <a:p>
            <a:pPr algn="l">
              <a:lnSpc>
                <a:spcPct val="120000"/>
              </a:lnSpc>
              <a:defRPr sz="1400"/>
            </a:pPr>
            <a:r>
              <a:t>Touchscreen</a:t>
            </a:r>
          </a:p>
          <a:p>
            <a:pPr algn="l">
              <a:lnSpc>
                <a:spcPct val="120000"/>
              </a:lnSpc>
              <a:spcBef>
                <a:spcPts val="1200"/>
              </a:spcBef>
              <a:defRPr b="0" sz="1400"/>
            </a:pPr>
            <a:r>
              <a:t>Both iPhone and iPad have a touch-sensitive screen. You can create apps that detect a </a:t>
            </a:r>
            <a:br/>
            <a:r>
              <a:t>user interaction, such as tapping the screen once, double-tapping, swiping, or dragging a button or an object. Think of the possibilities for games and other user interfaces that use touch as a natural interaction with elements on the screen. </a:t>
            </a:r>
          </a:p>
          <a:p>
            <a:pPr algn="l">
              <a:lnSpc>
                <a:spcPct val="120000"/>
              </a:lnSpc>
              <a:spcBef>
                <a:spcPts val="1200"/>
              </a:spcBef>
              <a:defRPr b="0" sz="1400"/>
            </a:pPr>
            <a:r>
              <a:t>How might you use these features in your app?</a:t>
            </a:r>
          </a:p>
        </p:txBody>
      </p:sp>
      <p:sp>
        <p:nvSpPr>
          <p:cNvPr id="248" name="Plan…"/>
          <p:cNvSpPr txBox="1"/>
          <p:nvPr/>
        </p:nvSpPr>
        <p:spPr>
          <a:xfrm>
            <a:off x="497327" y="736600"/>
            <a:ext cx="2378970" cy="49302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Plan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235"/>
                  </a:srgbClr>
                </a:solidFill>
              </a:defRPr>
            </a:pPr>
            <a:r>
              <a:t>UI/UX</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iOS features</a:t>
            </a:r>
          </a:p>
          <a:p>
            <a:pPr algn="l" defTabSz="457200">
              <a:lnSpc>
                <a:spcPct val="1200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rPr sz="1700"/>
              <a:t>The basics </a:t>
            </a:r>
            <a:endParaRPr sz="1700"/>
          </a:p>
          <a:p>
            <a:pPr marR="31496" algn="l" defTabSz="457200">
              <a:lnSpc>
                <a:spcPct val="120000"/>
              </a:lnSpc>
              <a:tabLst>
                <a:tab pos="2273300" algn="l"/>
                <a:tab pos="2273300" algn="l"/>
                <a:tab pos="2273300" algn="l"/>
              </a:tabLst>
              <a:defRPr sz="1700">
                <a:solidFill>
                  <a:srgbClr val="FFFFFF">
                    <a:alpha val="50179"/>
                  </a:srgbClr>
                </a:solidFill>
              </a:defRPr>
            </a:pPr>
            <a:r>
              <a:t>Get connected</a:t>
            </a:r>
          </a:p>
          <a:p>
            <a:pPr marR="31496" algn="l" defTabSz="457200">
              <a:lnSpc>
                <a:spcPct val="120000"/>
              </a:lnSpc>
              <a:tabLst>
                <a:tab pos="2273300" algn="l"/>
                <a:tab pos="2273300" algn="l"/>
                <a:tab pos="2273300" algn="l"/>
              </a:tabLst>
              <a:defRPr sz="1700">
                <a:solidFill>
                  <a:srgbClr val="FFFFFF">
                    <a:alpha val="50179"/>
                  </a:srgbClr>
                </a:solidFill>
              </a:defRPr>
            </a:pPr>
            <a:r>
              <a:t>Get innovative</a:t>
            </a:r>
          </a:p>
          <a:p>
            <a:pPr marR="31496" algn="l" defTabSz="457200">
              <a:lnSpc>
                <a:spcPct val="120000"/>
              </a:lnSpc>
              <a:tabLst>
                <a:tab pos="2273300" algn="l"/>
                <a:tab pos="2273300" algn="l"/>
                <a:tab pos="2273300" algn="l"/>
              </a:tabLst>
              <a:defRPr sz="1700">
                <a:solidFill>
                  <a:srgbClr val="FFFFFF">
                    <a:alpha val="50179"/>
                  </a:srgbClr>
                </a:solidFill>
              </a:defRPr>
            </a:pPr>
            <a:r>
              <a:t>Accessibility</a:t>
            </a:r>
          </a:p>
          <a:p>
            <a:pPr marR="31496" algn="l" defTabSz="457200">
              <a:lnSpc>
                <a:spcPct val="120000"/>
              </a:lnSpc>
              <a:tabLst>
                <a:tab pos="2273300" algn="l"/>
                <a:tab pos="2273300" algn="l"/>
                <a:tab pos="2273300" algn="l"/>
              </a:tabLst>
              <a:defRPr sz="1700">
                <a:solidFill>
                  <a:srgbClr val="FFFFFF">
                    <a:alpha val="50179"/>
                  </a:srgbClr>
                </a:solidFill>
              </a:defRPr>
            </a:pPr>
            <a:r>
              <a:t>Feature smash</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Design</a:t>
            </a:r>
          </a:p>
        </p:txBody>
      </p:sp>
      <p:sp>
        <p:nvSpPr>
          <p:cNvPr id="249" name="The basics"/>
          <p:cNvSpPr txBox="1"/>
          <p:nvPr/>
        </p:nvSpPr>
        <p:spPr>
          <a:xfrm>
            <a:off x="4762500" y="812800"/>
            <a:ext cx="1581506"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spcBef>
                <a:spcPts val="1200"/>
              </a:spcBef>
            </a:lvl1pPr>
          </a:lstStyle>
          <a:p>
            <a:pPr/>
            <a:r>
              <a:t>The basics</a:t>
            </a:r>
          </a:p>
        </p:txBody>
      </p:sp>
      <p:sp>
        <p:nvSpPr>
          <p:cNvPr id="250" name="Impressão Digital"/>
          <p:cNvSpPr/>
          <p:nvPr/>
        </p:nvSpPr>
        <p:spPr>
          <a:xfrm>
            <a:off x="4118398" y="4667708"/>
            <a:ext cx="475029" cy="679433"/>
          </a:xfrm>
          <a:custGeom>
            <a:avLst/>
            <a:gdLst/>
            <a:ahLst/>
            <a:cxnLst>
              <a:cxn ang="0">
                <a:pos x="wd2" y="hd2"/>
              </a:cxn>
              <a:cxn ang="5400000">
                <a:pos x="wd2" y="hd2"/>
              </a:cxn>
              <a:cxn ang="10800000">
                <a:pos x="wd2" y="hd2"/>
              </a:cxn>
              <a:cxn ang="16200000">
                <a:pos x="wd2" y="hd2"/>
              </a:cxn>
            </a:cxnLst>
            <a:rect l="0" t="0" r="r" b="b"/>
            <a:pathLst>
              <a:path w="21534" h="21588" fill="norm" stroke="1" extrusionOk="0">
                <a:moveTo>
                  <a:pt x="11315" y="2"/>
                </a:moveTo>
                <a:cubicBezTo>
                  <a:pt x="10522" y="-12"/>
                  <a:pt x="9695" y="42"/>
                  <a:pt x="8757" y="162"/>
                </a:cubicBezTo>
                <a:cubicBezTo>
                  <a:pt x="8531" y="191"/>
                  <a:pt x="8383" y="343"/>
                  <a:pt x="8425" y="502"/>
                </a:cubicBezTo>
                <a:cubicBezTo>
                  <a:pt x="8466" y="660"/>
                  <a:pt x="8683" y="764"/>
                  <a:pt x="8909" y="735"/>
                </a:cubicBezTo>
                <a:cubicBezTo>
                  <a:pt x="10384" y="545"/>
                  <a:pt x="11723" y="487"/>
                  <a:pt x="13464" y="815"/>
                </a:cubicBezTo>
                <a:cubicBezTo>
                  <a:pt x="13500" y="821"/>
                  <a:pt x="13535" y="825"/>
                  <a:pt x="13571" y="825"/>
                </a:cubicBezTo>
                <a:cubicBezTo>
                  <a:pt x="13754" y="825"/>
                  <a:pt x="13923" y="738"/>
                  <a:pt x="13973" y="608"/>
                </a:cubicBezTo>
                <a:cubicBezTo>
                  <a:pt x="14032" y="452"/>
                  <a:pt x="13902" y="293"/>
                  <a:pt x="13680" y="251"/>
                </a:cubicBezTo>
                <a:cubicBezTo>
                  <a:pt x="12871" y="99"/>
                  <a:pt x="12109" y="17"/>
                  <a:pt x="11315" y="2"/>
                </a:cubicBezTo>
                <a:close/>
                <a:moveTo>
                  <a:pt x="10489" y="1122"/>
                </a:moveTo>
                <a:cubicBezTo>
                  <a:pt x="10183" y="1126"/>
                  <a:pt x="9883" y="1138"/>
                  <a:pt x="9591" y="1159"/>
                </a:cubicBezTo>
                <a:cubicBezTo>
                  <a:pt x="7232" y="1324"/>
                  <a:pt x="5639" y="1854"/>
                  <a:pt x="4718" y="2268"/>
                </a:cubicBezTo>
                <a:cubicBezTo>
                  <a:pt x="4525" y="2355"/>
                  <a:pt x="4469" y="2535"/>
                  <a:pt x="4594" y="2670"/>
                </a:cubicBezTo>
                <a:cubicBezTo>
                  <a:pt x="4673" y="2757"/>
                  <a:pt x="4807" y="2804"/>
                  <a:pt x="4943" y="2804"/>
                </a:cubicBezTo>
                <a:cubicBezTo>
                  <a:pt x="5020" y="2804"/>
                  <a:pt x="5097" y="2790"/>
                  <a:pt x="5167" y="2759"/>
                </a:cubicBezTo>
                <a:cubicBezTo>
                  <a:pt x="6011" y="2378"/>
                  <a:pt x="7480" y="1892"/>
                  <a:pt x="9675" y="1738"/>
                </a:cubicBezTo>
                <a:cubicBezTo>
                  <a:pt x="11543" y="1607"/>
                  <a:pt x="14445" y="1888"/>
                  <a:pt x="15791" y="2514"/>
                </a:cubicBezTo>
                <a:cubicBezTo>
                  <a:pt x="15983" y="2603"/>
                  <a:pt x="16243" y="2564"/>
                  <a:pt x="16370" y="2430"/>
                </a:cubicBezTo>
                <a:cubicBezTo>
                  <a:pt x="16497" y="2296"/>
                  <a:pt x="16444" y="2116"/>
                  <a:pt x="16253" y="2027"/>
                </a:cubicBezTo>
                <a:cubicBezTo>
                  <a:pt x="15027" y="1457"/>
                  <a:pt x="12632" y="1095"/>
                  <a:pt x="10489" y="1122"/>
                </a:cubicBezTo>
                <a:close/>
                <a:moveTo>
                  <a:pt x="11050" y="2357"/>
                </a:moveTo>
                <a:cubicBezTo>
                  <a:pt x="10754" y="2349"/>
                  <a:pt x="10457" y="2350"/>
                  <a:pt x="10162" y="2361"/>
                </a:cubicBezTo>
                <a:cubicBezTo>
                  <a:pt x="9824" y="2373"/>
                  <a:pt x="9488" y="2399"/>
                  <a:pt x="9154" y="2437"/>
                </a:cubicBezTo>
                <a:cubicBezTo>
                  <a:pt x="6182" y="2777"/>
                  <a:pt x="4138" y="3394"/>
                  <a:pt x="1847" y="5679"/>
                </a:cubicBezTo>
                <a:cubicBezTo>
                  <a:pt x="1715" y="5810"/>
                  <a:pt x="1761" y="5992"/>
                  <a:pt x="1949" y="6084"/>
                </a:cubicBezTo>
                <a:cubicBezTo>
                  <a:pt x="2136" y="6177"/>
                  <a:pt x="2395" y="6146"/>
                  <a:pt x="2527" y="6014"/>
                </a:cubicBezTo>
                <a:cubicBezTo>
                  <a:pt x="4661" y="3886"/>
                  <a:pt x="6478" y="3333"/>
                  <a:pt x="9288" y="3011"/>
                </a:cubicBezTo>
                <a:cubicBezTo>
                  <a:pt x="11727" y="2732"/>
                  <a:pt x="14345" y="3216"/>
                  <a:pt x="16290" y="4307"/>
                </a:cubicBezTo>
                <a:cubicBezTo>
                  <a:pt x="17860" y="5186"/>
                  <a:pt x="19546" y="7126"/>
                  <a:pt x="18665" y="11366"/>
                </a:cubicBezTo>
                <a:cubicBezTo>
                  <a:pt x="18632" y="11525"/>
                  <a:pt x="18787" y="11673"/>
                  <a:pt x="19015" y="11696"/>
                </a:cubicBezTo>
                <a:cubicBezTo>
                  <a:pt x="19035" y="11698"/>
                  <a:pt x="19057" y="11698"/>
                  <a:pt x="19077" y="11698"/>
                </a:cubicBezTo>
                <a:cubicBezTo>
                  <a:pt x="19280" y="11698"/>
                  <a:pt x="19456" y="11594"/>
                  <a:pt x="19486" y="11449"/>
                </a:cubicBezTo>
                <a:cubicBezTo>
                  <a:pt x="20004" y="8958"/>
                  <a:pt x="19960" y="5619"/>
                  <a:pt x="16809" y="3853"/>
                </a:cubicBezTo>
                <a:cubicBezTo>
                  <a:pt x="15181" y="2940"/>
                  <a:pt x="13123" y="2416"/>
                  <a:pt x="11050" y="2357"/>
                </a:cubicBezTo>
                <a:close/>
                <a:moveTo>
                  <a:pt x="17948" y="3011"/>
                </a:moveTo>
                <a:cubicBezTo>
                  <a:pt x="17842" y="3016"/>
                  <a:pt x="17738" y="3049"/>
                  <a:pt x="17662" y="3110"/>
                </a:cubicBezTo>
                <a:cubicBezTo>
                  <a:pt x="17512" y="3231"/>
                  <a:pt x="17531" y="3417"/>
                  <a:pt x="17705" y="3522"/>
                </a:cubicBezTo>
                <a:cubicBezTo>
                  <a:pt x="19030" y="4332"/>
                  <a:pt x="19901" y="5435"/>
                  <a:pt x="20295" y="6804"/>
                </a:cubicBezTo>
                <a:cubicBezTo>
                  <a:pt x="20335" y="6942"/>
                  <a:pt x="20508" y="7039"/>
                  <a:pt x="20702" y="7039"/>
                </a:cubicBezTo>
                <a:cubicBezTo>
                  <a:pt x="20729" y="7039"/>
                  <a:pt x="20756" y="7036"/>
                  <a:pt x="20784" y="7032"/>
                </a:cubicBezTo>
                <a:cubicBezTo>
                  <a:pt x="21009" y="7000"/>
                  <a:pt x="21154" y="6847"/>
                  <a:pt x="21109" y="6689"/>
                </a:cubicBezTo>
                <a:cubicBezTo>
                  <a:pt x="20677" y="5192"/>
                  <a:pt x="19717" y="3978"/>
                  <a:pt x="18250" y="3082"/>
                </a:cubicBezTo>
                <a:cubicBezTo>
                  <a:pt x="18164" y="3030"/>
                  <a:pt x="18054" y="3006"/>
                  <a:pt x="17948" y="3011"/>
                </a:cubicBezTo>
                <a:close/>
                <a:moveTo>
                  <a:pt x="11154" y="3788"/>
                </a:moveTo>
                <a:cubicBezTo>
                  <a:pt x="10635" y="3792"/>
                  <a:pt x="10208" y="3802"/>
                  <a:pt x="9814" y="3823"/>
                </a:cubicBezTo>
                <a:cubicBezTo>
                  <a:pt x="9585" y="3835"/>
                  <a:pt x="9412" y="3976"/>
                  <a:pt x="9430" y="4136"/>
                </a:cubicBezTo>
                <a:cubicBezTo>
                  <a:pt x="9447" y="4297"/>
                  <a:pt x="9648" y="4415"/>
                  <a:pt x="9876" y="4404"/>
                </a:cubicBezTo>
                <a:cubicBezTo>
                  <a:pt x="10252" y="4384"/>
                  <a:pt x="10661" y="4374"/>
                  <a:pt x="11161" y="4371"/>
                </a:cubicBezTo>
                <a:cubicBezTo>
                  <a:pt x="14113" y="4354"/>
                  <a:pt x="15680" y="5594"/>
                  <a:pt x="16476" y="6641"/>
                </a:cubicBezTo>
                <a:cubicBezTo>
                  <a:pt x="16846" y="7126"/>
                  <a:pt x="17053" y="7891"/>
                  <a:pt x="17079" y="8851"/>
                </a:cubicBezTo>
                <a:cubicBezTo>
                  <a:pt x="17100" y="9607"/>
                  <a:pt x="17002" y="10370"/>
                  <a:pt x="16903" y="10833"/>
                </a:cubicBezTo>
                <a:cubicBezTo>
                  <a:pt x="16869" y="10993"/>
                  <a:pt x="17026" y="11142"/>
                  <a:pt x="17253" y="11166"/>
                </a:cubicBezTo>
                <a:cubicBezTo>
                  <a:pt x="17274" y="11168"/>
                  <a:pt x="17295" y="11169"/>
                  <a:pt x="17315" y="11169"/>
                </a:cubicBezTo>
                <a:cubicBezTo>
                  <a:pt x="17517" y="11169"/>
                  <a:pt x="17693" y="11065"/>
                  <a:pt x="17724" y="10920"/>
                </a:cubicBezTo>
                <a:cubicBezTo>
                  <a:pt x="17791" y="10611"/>
                  <a:pt x="18341" y="7853"/>
                  <a:pt x="17211" y="6367"/>
                </a:cubicBezTo>
                <a:cubicBezTo>
                  <a:pt x="16476" y="5401"/>
                  <a:pt x="14723" y="3788"/>
                  <a:pt x="11226" y="3788"/>
                </a:cubicBezTo>
                <a:cubicBezTo>
                  <a:pt x="11202" y="3788"/>
                  <a:pt x="11179" y="3788"/>
                  <a:pt x="11154" y="3788"/>
                </a:cubicBezTo>
                <a:close/>
                <a:moveTo>
                  <a:pt x="7747" y="4101"/>
                </a:moveTo>
                <a:cubicBezTo>
                  <a:pt x="7693" y="4099"/>
                  <a:pt x="7638" y="4103"/>
                  <a:pt x="7584" y="4115"/>
                </a:cubicBezTo>
                <a:cubicBezTo>
                  <a:pt x="6328" y="4411"/>
                  <a:pt x="5310" y="4929"/>
                  <a:pt x="4383" y="5747"/>
                </a:cubicBezTo>
                <a:cubicBezTo>
                  <a:pt x="2175" y="7694"/>
                  <a:pt x="2672" y="10159"/>
                  <a:pt x="2988" y="11129"/>
                </a:cubicBezTo>
                <a:cubicBezTo>
                  <a:pt x="3488" y="12660"/>
                  <a:pt x="5288" y="15181"/>
                  <a:pt x="7328" y="16583"/>
                </a:cubicBezTo>
                <a:cubicBezTo>
                  <a:pt x="9933" y="18374"/>
                  <a:pt x="12638" y="19625"/>
                  <a:pt x="17375" y="19905"/>
                </a:cubicBezTo>
                <a:cubicBezTo>
                  <a:pt x="17386" y="19905"/>
                  <a:pt x="17400" y="19905"/>
                  <a:pt x="17412" y="19905"/>
                </a:cubicBezTo>
                <a:cubicBezTo>
                  <a:pt x="17625" y="19905"/>
                  <a:pt x="17805" y="19790"/>
                  <a:pt x="17824" y="19638"/>
                </a:cubicBezTo>
                <a:cubicBezTo>
                  <a:pt x="17843" y="19478"/>
                  <a:pt x="17675" y="19337"/>
                  <a:pt x="17446" y="19324"/>
                </a:cubicBezTo>
                <a:cubicBezTo>
                  <a:pt x="12958" y="19058"/>
                  <a:pt x="10388" y="17870"/>
                  <a:pt x="7911" y="16167"/>
                </a:cubicBezTo>
                <a:cubicBezTo>
                  <a:pt x="5979" y="14839"/>
                  <a:pt x="4273" y="12450"/>
                  <a:pt x="3800" y="10999"/>
                </a:cubicBezTo>
                <a:cubicBezTo>
                  <a:pt x="3510" y="10111"/>
                  <a:pt x="3049" y="7859"/>
                  <a:pt x="5033" y="6110"/>
                </a:cubicBezTo>
                <a:cubicBezTo>
                  <a:pt x="5856" y="5384"/>
                  <a:pt x="6750" y="4926"/>
                  <a:pt x="7847" y="4668"/>
                </a:cubicBezTo>
                <a:cubicBezTo>
                  <a:pt x="8064" y="4617"/>
                  <a:pt x="8183" y="4452"/>
                  <a:pt x="8110" y="4300"/>
                </a:cubicBezTo>
                <a:cubicBezTo>
                  <a:pt x="8055" y="4185"/>
                  <a:pt x="7909" y="4110"/>
                  <a:pt x="7747" y="4101"/>
                </a:cubicBezTo>
                <a:close/>
                <a:moveTo>
                  <a:pt x="10497" y="5117"/>
                </a:moveTo>
                <a:cubicBezTo>
                  <a:pt x="9985" y="5127"/>
                  <a:pt x="9469" y="5180"/>
                  <a:pt x="8963" y="5279"/>
                </a:cubicBezTo>
                <a:cubicBezTo>
                  <a:pt x="7537" y="5556"/>
                  <a:pt x="6334" y="6162"/>
                  <a:pt x="5579" y="6987"/>
                </a:cubicBezTo>
                <a:cubicBezTo>
                  <a:pt x="4716" y="7928"/>
                  <a:pt x="4459" y="9116"/>
                  <a:pt x="4837" y="10425"/>
                </a:cubicBezTo>
                <a:cubicBezTo>
                  <a:pt x="5102" y="11342"/>
                  <a:pt x="5659" y="12347"/>
                  <a:pt x="6402" y="13254"/>
                </a:cubicBezTo>
                <a:cubicBezTo>
                  <a:pt x="6479" y="13348"/>
                  <a:pt x="6618" y="13400"/>
                  <a:pt x="6762" y="13400"/>
                </a:cubicBezTo>
                <a:cubicBezTo>
                  <a:pt x="6833" y="13400"/>
                  <a:pt x="6903" y="13388"/>
                  <a:pt x="6968" y="13362"/>
                </a:cubicBezTo>
                <a:cubicBezTo>
                  <a:pt x="7167" y="13282"/>
                  <a:pt x="7236" y="13103"/>
                  <a:pt x="7122" y="12964"/>
                </a:cubicBezTo>
                <a:cubicBezTo>
                  <a:pt x="6432" y="12122"/>
                  <a:pt x="5897" y="11155"/>
                  <a:pt x="5653" y="10310"/>
                </a:cubicBezTo>
                <a:cubicBezTo>
                  <a:pt x="4890" y="7666"/>
                  <a:pt x="7078" y="6250"/>
                  <a:pt x="9184" y="5841"/>
                </a:cubicBezTo>
                <a:cubicBezTo>
                  <a:pt x="12083" y="5277"/>
                  <a:pt x="14296" y="6355"/>
                  <a:pt x="14983" y="7710"/>
                </a:cubicBezTo>
                <a:cubicBezTo>
                  <a:pt x="15376" y="8486"/>
                  <a:pt x="15321" y="9279"/>
                  <a:pt x="15206" y="9807"/>
                </a:cubicBezTo>
                <a:cubicBezTo>
                  <a:pt x="15171" y="9967"/>
                  <a:pt x="15326" y="10115"/>
                  <a:pt x="15553" y="10140"/>
                </a:cubicBezTo>
                <a:cubicBezTo>
                  <a:pt x="15780" y="10164"/>
                  <a:pt x="15993" y="10055"/>
                  <a:pt x="16027" y="9896"/>
                </a:cubicBezTo>
                <a:cubicBezTo>
                  <a:pt x="16156" y="9302"/>
                  <a:pt x="16215" y="8405"/>
                  <a:pt x="15764" y="7515"/>
                </a:cubicBezTo>
                <a:cubicBezTo>
                  <a:pt x="15274" y="6547"/>
                  <a:pt x="14301" y="5825"/>
                  <a:pt x="12950" y="5428"/>
                </a:cubicBezTo>
                <a:cubicBezTo>
                  <a:pt x="12187" y="5204"/>
                  <a:pt x="11348" y="5100"/>
                  <a:pt x="10497" y="5117"/>
                </a:cubicBezTo>
                <a:close/>
                <a:moveTo>
                  <a:pt x="10248" y="6470"/>
                </a:moveTo>
                <a:cubicBezTo>
                  <a:pt x="9713" y="6493"/>
                  <a:pt x="9194" y="6588"/>
                  <a:pt x="8722" y="6755"/>
                </a:cubicBezTo>
                <a:cubicBezTo>
                  <a:pt x="7320" y="7253"/>
                  <a:pt x="6114" y="8504"/>
                  <a:pt x="6936" y="10524"/>
                </a:cubicBezTo>
                <a:cubicBezTo>
                  <a:pt x="8635" y="14696"/>
                  <a:pt x="12975" y="16231"/>
                  <a:pt x="13159" y="16294"/>
                </a:cubicBezTo>
                <a:cubicBezTo>
                  <a:pt x="13218" y="16314"/>
                  <a:pt x="13281" y="16326"/>
                  <a:pt x="13343" y="16326"/>
                </a:cubicBezTo>
                <a:cubicBezTo>
                  <a:pt x="13496" y="16326"/>
                  <a:pt x="13642" y="16265"/>
                  <a:pt x="13715" y="16162"/>
                </a:cubicBezTo>
                <a:cubicBezTo>
                  <a:pt x="13816" y="16018"/>
                  <a:pt x="13732" y="15844"/>
                  <a:pt x="13526" y="15772"/>
                </a:cubicBezTo>
                <a:cubicBezTo>
                  <a:pt x="13516" y="15769"/>
                  <a:pt x="12465" y="15398"/>
                  <a:pt x="11231" y="14548"/>
                </a:cubicBezTo>
                <a:cubicBezTo>
                  <a:pt x="10096" y="13767"/>
                  <a:pt x="8569" y="12407"/>
                  <a:pt x="7737" y="10364"/>
                </a:cubicBezTo>
                <a:cubicBezTo>
                  <a:pt x="7157" y="8938"/>
                  <a:pt x="7664" y="7783"/>
                  <a:pt x="9097" y="7275"/>
                </a:cubicBezTo>
                <a:cubicBezTo>
                  <a:pt x="10284" y="6854"/>
                  <a:pt x="12161" y="6945"/>
                  <a:pt x="13479" y="8138"/>
                </a:cubicBezTo>
                <a:cubicBezTo>
                  <a:pt x="13620" y="8265"/>
                  <a:pt x="13880" y="8289"/>
                  <a:pt x="14062" y="8190"/>
                </a:cubicBezTo>
                <a:cubicBezTo>
                  <a:pt x="14244" y="8091"/>
                  <a:pt x="14277" y="7909"/>
                  <a:pt x="14137" y="7781"/>
                </a:cubicBezTo>
                <a:cubicBezTo>
                  <a:pt x="13443" y="7154"/>
                  <a:pt x="12536" y="6728"/>
                  <a:pt x="11514" y="6552"/>
                </a:cubicBezTo>
                <a:cubicBezTo>
                  <a:pt x="11273" y="6510"/>
                  <a:pt x="11031" y="6484"/>
                  <a:pt x="10789" y="6472"/>
                </a:cubicBezTo>
                <a:cubicBezTo>
                  <a:pt x="10608" y="6463"/>
                  <a:pt x="10427" y="6463"/>
                  <a:pt x="10248" y="6470"/>
                </a:cubicBezTo>
                <a:close/>
                <a:moveTo>
                  <a:pt x="1512" y="6625"/>
                </a:moveTo>
                <a:cubicBezTo>
                  <a:pt x="1351" y="6634"/>
                  <a:pt x="1203" y="6710"/>
                  <a:pt x="1150" y="6825"/>
                </a:cubicBezTo>
                <a:cubicBezTo>
                  <a:pt x="839" y="7491"/>
                  <a:pt x="639" y="8405"/>
                  <a:pt x="639" y="9153"/>
                </a:cubicBezTo>
                <a:cubicBezTo>
                  <a:pt x="639" y="9314"/>
                  <a:pt x="826" y="9444"/>
                  <a:pt x="1055" y="9444"/>
                </a:cubicBezTo>
                <a:cubicBezTo>
                  <a:pt x="1285" y="9444"/>
                  <a:pt x="1470" y="9314"/>
                  <a:pt x="1470" y="9153"/>
                </a:cubicBezTo>
                <a:cubicBezTo>
                  <a:pt x="1470" y="8461"/>
                  <a:pt x="1656" y="7618"/>
                  <a:pt x="1941" y="7006"/>
                </a:cubicBezTo>
                <a:cubicBezTo>
                  <a:pt x="2012" y="6853"/>
                  <a:pt x="1894" y="6687"/>
                  <a:pt x="1676" y="6637"/>
                </a:cubicBezTo>
                <a:cubicBezTo>
                  <a:pt x="1621" y="6625"/>
                  <a:pt x="1566" y="6622"/>
                  <a:pt x="1512" y="6625"/>
                </a:cubicBezTo>
                <a:close/>
                <a:moveTo>
                  <a:pt x="11102" y="7922"/>
                </a:moveTo>
                <a:cubicBezTo>
                  <a:pt x="10771" y="7915"/>
                  <a:pt x="10417" y="7967"/>
                  <a:pt x="10042" y="8101"/>
                </a:cubicBezTo>
                <a:cubicBezTo>
                  <a:pt x="8587" y="8624"/>
                  <a:pt x="8194" y="9727"/>
                  <a:pt x="8993" y="11053"/>
                </a:cubicBezTo>
                <a:cubicBezTo>
                  <a:pt x="9788" y="12373"/>
                  <a:pt x="11391" y="13857"/>
                  <a:pt x="12891" y="14663"/>
                </a:cubicBezTo>
                <a:cubicBezTo>
                  <a:pt x="15646" y="16143"/>
                  <a:pt x="19243" y="16329"/>
                  <a:pt x="19394" y="16336"/>
                </a:cubicBezTo>
                <a:cubicBezTo>
                  <a:pt x="19404" y="16336"/>
                  <a:pt x="19412" y="16336"/>
                  <a:pt x="19422" y="16336"/>
                </a:cubicBezTo>
                <a:cubicBezTo>
                  <a:pt x="19638" y="16336"/>
                  <a:pt x="19821" y="16219"/>
                  <a:pt x="19836" y="16065"/>
                </a:cubicBezTo>
                <a:cubicBezTo>
                  <a:pt x="19851" y="15904"/>
                  <a:pt x="19678" y="15764"/>
                  <a:pt x="19449" y="15753"/>
                </a:cubicBezTo>
                <a:cubicBezTo>
                  <a:pt x="19414" y="15752"/>
                  <a:pt x="15948" y="15571"/>
                  <a:pt x="13397" y="14200"/>
                </a:cubicBezTo>
                <a:cubicBezTo>
                  <a:pt x="12022" y="13462"/>
                  <a:pt x="10493" y="12042"/>
                  <a:pt x="9760" y="10825"/>
                </a:cubicBezTo>
                <a:cubicBezTo>
                  <a:pt x="9140" y="9796"/>
                  <a:pt x="9382" y="8993"/>
                  <a:pt x="10422" y="8620"/>
                </a:cubicBezTo>
                <a:cubicBezTo>
                  <a:pt x="10781" y="8491"/>
                  <a:pt x="11732" y="8149"/>
                  <a:pt x="13216" y="9844"/>
                </a:cubicBezTo>
                <a:cubicBezTo>
                  <a:pt x="13657" y="10347"/>
                  <a:pt x="14785" y="11410"/>
                  <a:pt x="15342" y="11767"/>
                </a:cubicBezTo>
                <a:cubicBezTo>
                  <a:pt x="15512" y="11876"/>
                  <a:pt x="15773" y="11867"/>
                  <a:pt x="15928" y="11748"/>
                </a:cubicBezTo>
                <a:cubicBezTo>
                  <a:pt x="16083" y="11630"/>
                  <a:pt x="16072" y="11446"/>
                  <a:pt x="15903" y="11338"/>
                </a:cubicBezTo>
                <a:cubicBezTo>
                  <a:pt x="15437" y="11038"/>
                  <a:pt x="14376" y="10055"/>
                  <a:pt x="13926" y="9540"/>
                </a:cubicBezTo>
                <a:cubicBezTo>
                  <a:pt x="13547" y="9107"/>
                  <a:pt x="12538" y="7955"/>
                  <a:pt x="11102" y="7922"/>
                </a:cubicBezTo>
                <a:close/>
                <a:moveTo>
                  <a:pt x="21077" y="8390"/>
                </a:moveTo>
                <a:cubicBezTo>
                  <a:pt x="20847" y="8397"/>
                  <a:pt x="20669" y="8534"/>
                  <a:pt x="20680" y="8694"/>
                </a:cubicBezTo>
                <a:cubicBezTo>
                  <a:pt x="20740" y="9617"/>
                  <a:pt x="20680" y="10537"/>
                  <a:pt x="20496" y="11506"/>
                </a:cubicBezTo>
                <a:cubicBezTo>
                  <a:pt x="20466" y="11666"/>
                  <a:pt x="20626" y="11812"/>
                  <a:pt x="20853" y="11833"/>
                </a:cubicBezTo>
                <a:cubicBezTo>
                  <a:pt x="20872" y="11835"/>
                  <a:pt x="20890" y="11835"/>
                  <a:pt x="20908" y="11835"/>
                </a:cubicBezTo>
                <a:cubicBezTo>
                  <a:pt x="21113" y="11835"/>
                  <a:pt x="21292" y="11730"/>
                  <a:pt x="21320" y="11583"/>
                </a:cubicBezTo>
                <a:cubicBezTo>
                  <a:pt x="21510" y="10579"/>
                  <a:pt x="21573" y="9626"/>
                  <a:pt x="21511" y="8668"/>
                </a:cubicBezTo>
                <a:cubicBezTo>
                  <a:pt x="21500" y="8508"/>
                  <a:pt x="21307" y="8385"/>
                  <a:pt x="21077" y="8390"/>
                </a:cubicBezTo>
                <a:close/>
                <a:moveTo>
                  <a:pt x="11308" y="9289"/>
                </a:moveTo>
                <a:cubicBezTo>
                  <a:pt x="11114" y="9271"/>
                  <a:pt x="10939" y="9303"/>
                  <a:pt x="10799" y="9347"/>
                </a:cubicBezTo>
                <a:cubicBezTo>
                  <a:pt x="10472" y="9448"/>
                  <a:pt x="10334" y="9609"/>
                  <a:pt x="10276" y="9727"/>
                </a:cubicBezTo>
                <a:cubicBezTo>
                  <a:pt x="10099" y="10088"/>
                  <a:pt x="10395" y="10523"/>
                  <a:pt x="10769" y="11013"/>
                </a:cubicBezTo>
                <a:cubicBezTo>
                  <a:pt x="11153" y="11514"/>
                  <a:pt x="12114" y="12574"/>
                  <a:pt x="13280" y="13371"/>
                </a:cubicBezTo>
                <a:cubicBezTo>
                  <a:pt x="13445" y="13483"/>
                  <a:pt x="13708" y="13481"/>
                  <a:pt x="13869" y="13366"/>
                </a:cubicBezTo>
                <a:cubicBezTo>
                  <a:pt x="14029" y="13250"/>
                  <a:pt x="14025" y="13066"/>
                  <a:pt x="13861" y="12953"/>
                </a:cubicBezTo>
                <a:cubicBezTo>
                  <a:pt x="12765" y="12204"/>
                  <a:pt x="11838" y="11175"/>
                  <a:pt x="11501" y="10736"/>
                </a:cubicBezTo>
                <a:cubicBezTo>
                  <a:pt x="11361" y="10553"/>
                  <a:pt x="10989" y="10066"/>
                  <a:pt x="11062" y="9917"/>
                </a:cubicBezTo>
                <a:cubicBezTo>
                  <a:pt x="11064" y="9912"/>
                  <a:pt x="11070" y="9898"/>
                  <a:pt x="11134" y="9879"/>
                </a:cubicBezTo>
                <a:cubicBezTo>
                  <a:pt x="11194" y="9860"/>
                  <a:pt x="11223" y="9852"/>
                  <a:pt x="11338" y="9934"/>
                </a:cubicBezTo>
                <a:cubicBezTo>
                  <a:pt x="11513" y="10060"/>
                  <a:pt x="11726" y="10312"/>
                  <a:pt x="11975" y="10604"/>
                </a:cubicBezTo>
                <a:cubicBezTo>
                  <a:pt x="12508" y="11228"/>
                  <a:pt x="13501" y="12390"/>
                  <a:pt x="15439" y="13160"/>
                </a:cubicBezTo>
                <a:cubicBezTo>
                  <a:pt x="17682" y="14052"/>
                  <a:pt x="20201" y="14171"/>
                  <a:pt x="20307" y="14176"/>
                </a:cubicBezTo>
                <a:cubicBezTo>
                  <a:pt x="20316" y="14176"/>
                  <a:pt x="20326" y="14176"/>
                  <a:pt x="20335" y="14176"/>
                </a:cubicBezTo>
                <a:cubicBezTo>
                  <a:pt x="20552" y="14176"/>
                  <a:pt x="20735" y="14057"/>
                  <a:pt x="20749" y="13903"/>
                </a:cubicBezTo>
                <a:cubicBezTo>
                  <a:pt x="20763" y="13742"/>
                  <a:pt x="20588" y="13604"/>
                  <a:pt x="20359" y="13593"/>
                </a:cubicBezTo>
                <a:cubicBezTo>
                  <a:pt x="20335" y="13592"/>
                  <a:pt x="17920" y="13476"/>
                  <a:pt x="15849" y="12653"/>
                </a:cubicBezTo>
                <a:cubicBezTo>
                  <a:pt x="14101" y="11958"/>
                  <a:pt x="13183" y="10883"/>
                  <a:pt x="12690" y="10305"/>
                </a:cubicBezTo>
                <a:cubicBezTo>
                  <a:pt x="12403" y="9968"/>
                  <a:pt x="12175" y="9700"/>
                  <a:pt x="11931" y="9526"/>
                </a:cubicBezTo>
                <a:cubicBezTo>
                  <a:pt x="11717" y="9373"/>
                  <a:pt x="11502" y="9307"/>
                  <a:pt x="11308" y="9289"/>
                </a:cubicBezTo>
                <a:close/>
                <a:moveTo>
                  <a:pt x="1214" y="10075"/>
                </a:moveTo>
                <a:cubicBezTo>
                  <a:pt x="985" y="10089"/>
                  <a:pt x="817" y="10231"/>
                  <a:pt x="837" y="10392"/>
                </a:cubicBezTo>
                <a:cubicBezTo>
                  <a:pt x="997" y="11678"/>
                  <a:pt x="2204" y="14433"/>
                  <a:pt x="3968" y="16049"/>
                </a:cubicBezTo>
                <a:cubicBezTo>
                  <a:pt x="4762" y="16776"/>
                  <a:pt x="5614" y="17435"/>
                  <a:pt x="6499" y="18009"/>
                </a:cubicBezTo>
                <a:cubicBezTo>
                  <a:pt x="6579" y="18061"/>
                  <a:pt x="6681" y="18087"/>
                  <a:pt x="6782" y="18087"/>
                </a:cubicBezTo>
                <a:cubicBezTo>
                  <a:pt x="6894" y="18087"/>
                  <a:pt x="7005" y="18055"/>
                  <a:pt x="7087" y="17993"/>
                </a:cubicBezTo>
                <a:cubicBezTo>
                  <a:pt x="7243" y="17875"/>
                  <a:pt x="7231" y="17690"/>
                  <a:pt x="7062" y="17581"/>
                </a:cubicBezTo>
                <a:cubicBezTo>
                  <a:pt x="6212" y="17030"/>
                  <a:pt x="5393" y="16395"/>
                  <a:pt x="4628" y="15694"/>
                </a:cubicBezTo>
                <a:cubicBezTo>
                  <a:pt x="2959" y="14165"/>
                  <a:pt x="1815" y="11559"/>
                  <a:pt x="1663" y="10341"/>
                </a:cubicBezTo>
                <a:cubicBezTo>
                  <a:pt x="1643" y="10181"/>
                  <a:pt x="1443" y="10061"/>
                  <a:pt x="1214" y="10075"/>
                </a:cubicBezTo>
                <a:close/>
                <a:moveTo>
                  <a:pt x="17037" y="11823"/>
                </a:moveTo>
                <a:cubicBezTo>
                  <a:pt x="16875" y="11823"/>
                  <a:pt x="16720" y="11889"/>
                  <a:pt x="16652" y="12000"/>
                </a:cubicBezTo>
                <a:cubicBezTo>
                  <a:pt x="16563" y="12148"/>
                  <a:pt x="16662" y="12320"/>
                  <a:pt x="16873" y="12383"/>
                </a:cubicBezTo>
                <a:cubicBezTo>
                  <a:pt x="18934" y="12996"/>
                  <a:pt x="20622" y="13006"/>
                  <a:pt x="20707" y="13006"/>
                </a:cubicBezTo>
                <a:cubicBezTo>
                  <a:pt x="20936" y="13005"/>
                  <a:pt x="21122" y="12874"/>
                  <a:pt x="21121" y="12713"/>
                </a:cubicBezTo>
                <a:cubicBezTo>
                  <a:pt x="21121" y="12553"/>
                  <a:pt x="20937" y="12423"/>
                  <a:pt x="20707" y="12423"/>
                </a:cubicBezTo>
                <a:cubicBezTo>
                  <a:pt x="20687" y="12423"/>
                  <a:pt x="19112" y="12417"/>
                  <a:pt x="17198" y="11847"/>
                </a:cubicBezTo>
                <a:cubicBezTo>
                  <a:pt x="17146" y="11832"/>
                  <a:pt x="17091" y="11823"/>
                  <a:pt x="17037" y="11823"/>
                </a:cubicBezTo>
                <a:close/>
                <a:moveTo>
                  <a:pt x="361" y="12860"/>
                </a:moveTo>
                <a:cubicBezTo>
                  <a:pt x="133" y="12881"/>
                  <a:pt x="-27" y="13027"/>
                  <a:pt x="3" y="13186"/>
                </a:cubicBezTo>
                <a:cubicBezTo>
                  <a:pt x="130" y="13851"/>
                  <a:pt x="640" y="14606"/>
                  <a:pt x="976" y="15105"/>
                </a:cubicBezTo>
                <a:cubicBezTo>
                  <a:pt x="1063" y="15235"/>
                  <a:pt x="1138" y="15347"/>
                  <a:pt x="1189" y="15432"/>
                </a:cubicBezTo>
                <a:cubicBezTo>
                  <a:pt x="1257" y="15543"/>
                  <a:pt x="1410" y="15609"/>
                  <a:pt x="1571" y="15609"/>
                </a:cubicBezTo>
                <a:cubicBezTo>
                  <a:pt x="1626" y="15609"/>
                  <a:pt x="1682" y="15602"/>
                  <a:pt x="1735" y="15586"/>
                </a:cubicBezTo>
                <a:cubicBezTo>
                  <a:pt x="1947" y="15523"/>
                  <a:pt x="2043" y="15352"/>
                  <a:pt x="1954" y="15204"/>
                </a:cubicBezTo>
                <a:cubicBezTo>
                  <a:pt x="1896" y="15108"/>
                  <a:pt x="1819" y="14991"/>
                  <a:pt x="1728" y="14856"/>
                </a:cubicBezTo>
                <a:cubicBezTo>
                  <a:pt x="1414" y="14390"/>
                  <a:pt x="939" y="13685"/>
                  <a:pt x="830" y="13110"/>
                </a:cubicBezTo>
                <a:cubicBezTo>
                  <a:pt x="799" y="12950"/>
                  <a:pt x="588" y="12838"/>
                  <a:pt x="361" y="12860"/>
                </a:cubicBezTo>
                <a:close/>
                <a:moveTo>
                  <a:pt x="15129" y="13701"/>
                </a:moveTo>
                <a:cubicBezTo>
                  <a:pt x="14967" y="13694"/>
                  <a:pt x="14807" y="13753"/>
                  <a:pt x="14730" y="13861"/>
                </a:cubicBezTo>
                <a:cubicBezTo>
                  <a:pt x="14627" y="14005"/>
                  <a:pt x="14711" y="14180"/>
                  <a:pt x="14916" y="14253"/>
                </a:cubicBezTo>
                <a:cubicBezTo>
                  <a:pt x="17269" y="15080"/>
                  <a:pt x="19720" y="15239"/>
                  <a:pt x="19824" y="15246"/>
                </a:cubicBezTo>
                <a:cubicBezTo>
                  <a:pt x="19836" y="15246"/>
                  <a:pt x="19849" y="15247"/>
                  <a:pt x="19861" y="15247"/>
                </a:cubicBezTo>
                <a:cubicBezTo>
                  <a:pt x="20074" y="15247"/>
                  <a:pt x="20254" y="15133"/>
                  <a:pt x="20273" y="14981"/>
                </a:cubicBezTo>
                <a:cubicBezTo>
                  <a:pt x="20293" y="14821"/>
                  <a:pt x="20124" y="14679"/>
                  <a:pt x="19895" y="14665"/>
                </a:cubicBezTo>
                <a:cubicBezTo>
                  <a:pt x="19872" y="14663"/>
                  <a:pt x="17494" y="14508"/>
                  <a:pt x="15288" y="13733"/>
                </a:cubicBezTo>
                <a:cubicBezTo>
                  <a:pt x="15236" y="13714"/>
                  <a:pt x="15183" y="13704"/>
                  <a:pt x="15129" y="13701"/>
                </a:cubicBezTo>
                <a:close/>
                <a:moveTo>
                  <a:pt x="7941" y="14159"/>
                </a:moveTo>
                <a:cubicBezTo>
                  <a:pt x="7888" y="14166"/>
                  <a:pt x="7837" y="14180"/>
                  <a:pt x="7789" y="14202"/>
                </a:cubicBezTo>
                <a:cubicBezTo>
                  <a:pt x="7599" y="14292"/>
                  <a:pt x="7547" y="14474"/>
                  <a:pt x="7675" y="14607"/>
                </a:cubicBezTo>
                <a:cubicBezTo>
                  <a:pt x="8981" y="15969"/>
                  <a:pt x="10833" y="17022"/>
                  <a:pt x="13179" y="17738"/>
                </a:cubicBezTo>
                <a:cubicBezTo>
                  <a:pt x="15328" y="18393"/>
                  <a:pt x="17275" y="18577"/>
                  <a:pt x="18243" y="18628"/>
                </a:cubicBezTo>
                <a:cubicBezTo>
                  <a:pt x="18254" y="18629"/>
                  <a:pt x="18262" y="18628"/>
                  <a:pt x="18273" y="18628"/>
                </a:cubicBezTo>
                <a:cubicBezTo>
                  <a:pt x="18488" y="18628"/>
                  <a:pt x="18671" y="18512"/>
                  <a:pt x="18687" y="18359"/>
                </a:cubicBezTo>
                <a:cubicBezTo>
                  <a:pt x="18704" y="18198"/>
                  <a:pt x="18534" y="18058"/>
                  <a:pt x="18305" y="18045"/>
                </a:cubicBezTo>
                <a:cubicBezTo>
                  <a:pt x="17568" y="18007"/>
                  <a:pt x="15624" y="17848"/>
                  <a:pt x="13511" y="17204"/>
                </a:cubicBezTo>
                <a:cubicBezTo>
                  <a:pt x="11313" y="16533"/>
                  <a:pt x="9581" y="15550"/>
                  <a:pt x="8365" y="14282"/>
                </a:cubicBezTo>
                <a:cubicBezTo>
                  <a:pt x="8269" y="14182"/>
                  <a:pt x="8100" y="14137"/>
                  <a:pt x="7941" y="14159"/>
                </a:cubicBezTo>
                <a:close/>
                <a:moveTo>
                  <a:pt x="2435" y="16226"/>
                </a:moveTo>
                <a:cubicBezTo>
                  <a:pt x="2329" y="16217"/>
                  <a:pt x="2218" y="16236"/>
                  <a:pt x="2127" y="16286"/>
                </a:cubicBezTo>
                <a:cubicBezTo>
                  <a:pt x="1946" y="16384"/>
                  <a:pt x="1915" y="16567"/>
                  <a:pt x="2055" y="16694"/>
                </a:cubicBezTo>
                <a:cubicBezTo>
                  <a:pt x="4640" y="19029"/>
                  <a:pt x="6844" y="20424"/>
                  <a:pt x="11722" y="21572"/>
                </a:cubicBezTo>
                <a:cubicBezTo>
                  <a:pt x="11766" y="21583"/>
                  <a:pt x="11810" y="21588"/>
                  <a:pt x="11854" y="21588"/>
                </a:cubicBezTo>
                <a:cubicBezTo>
                  <a:pt x="12027" y="21588"/>
                  <a:pt x="12190" y="21512"/>
                  <a:pt x="12248" y="21390"/>
                </a:cubicBezTo>
                <a:cubicBezTo>
                  <a:pt x="12321" y="21237"/>
                  <a:pt x="12205" y="21072"/>
                  <a:pt x="11988" y="21021"/>
                </a:cubicBezTo>
                <a:cubicBezTo>
                  <a:pt x="7283" y="19913"/>
                  <a:pt x="5249" y="18627"/>
                  <a:pt x="2713" y="16336"/>
                </a:cubicBezTo>
                <a:cubicBezTo>
                  <a:pt x="2642" y="16272"/>
                  <a:pt x="2541" y="16236"/>
                  <a:pt x="2435" y="16226"/>
                </a:cubicBezTo>
                <a:close/>
                <a:moveTo>
                  <a:pt x="15586" y="16372"/>
                </a:moveTo>
                <a:cubicBezTo>
                  <a:pt x="15424" y="16378"/>
                  <a:pt x="15275" y="16450"/>
                  <a:pt x="15216" y="16564"/>
                </a:cubicBezTo>
                <a:cubicBezTo>
                  <a:pt x="15137" y="16715"/>
                  <a:pt x="15246" y="16882"/>
                  <a:pt x="15461" y="16938"/>
                </a:cubicBezTo>
                <a:cubicBezTo>
                  <a:pt x="17305" y="17412"/>
                  <a:pt x="18763" y="17461"/>
                  <a:pt x="18824" y="17463"/>
                </a:cubicBezTo>
                <a:cubicBezTo>
                  <a:pt x="18830" y="17463"/>
                  <a:pt x="18837" y="17463"/>
                  <a:pt x="18843" y="17463"/>
                </a:cubicBezTo>
                <a:cubicBezTo>
                  <a:pt x="19065" y="17463"/>
                  <a:pt x="19248" y="17341"/>
                  <a:pt x="19258" y="17185"/>
                </a:cubicBezTo>
                <a:cubicBezTo>
                  <a:pt x="19268" y="17024"/>
                  <a:pt x="19090" y="16889"/>
                  <a:pt x="18861" y="16882"/>
                </a:cubicBezTo>
                <a:cubicBezTo>
                  <a:pt x="18847" y="16882"/>
                  <a:pt x="17473" y="16833"/>
                  <a:pt x="15749" y="16390"/>
                </a:cubicBezTo>
                <a:cubicBezTo>
                  <a:pt x="15695" y="16376"/>
                  <a:pt x="15639" y="16371"/>
                  <a:pt x="15586" y="16372"/>
                </a:cubicBezTo>
                <a:close/>
                <a:moveTo>
                  <a:pt x="3038" y="18536"/>
                </a:moveTo>
                <a:cubicBezTo>
                  <a:pt x="2932" y="18530"/>
                  <a:pt x="2822" y="18553"/>
                  <a:pt x="2735" y="18605"/>
                </a:cubicBezTo>
                <a:cubicBezTo>
                  <a:pt x="2561" y="18710"/>
                  <a:pt x="2539" y="18894"/>
                  <a:pt x="2688" y="19016"/>
                </a:cubicBezTo>
                <a:cubicBezTo>
                  <a:pt x="3629" y="19787"/>
                  <a:pt x="4952" y="20590"/>
                  <a:pt x="6224" y="21164"/>
                </a:cubicBezTo>
                <a:cubicBezTo>
                  <a:pt x="6293" y="21195"/>
                  <a:pt x="6370" y="21209"/>
                  <a:pt x="6447" y="21209"/>
                </a:cubicBezTo>
                <a:cubicBezTo>
                  <a:pt x="6584" y="21209"/>
                  <a:pt x="6718" y="21162"/>
                  <a:pt x="6797" y="21075"/>
                </a:cubicBezTo>
                <a:cubicBezTo>
                  <a:pt x="6921" y="20940"/>
                  <a:pt x="6866" y="20760"/>
                  <a:pt x="6673" y="20673"/>
                </a:cubicBezTo>
                <a:cubicBezTo>
                  <a:pt x="5741" y="20253"/>
                  <a:pt x="4370" y="19497"/>
                  <a:pt x="3321" y="18637"/>
                </a:cubicBezTo>
                <a:cubicBezTo>
                  <a:pt x="3246" y="18576"/>
                  <a:pt x="3144" y="18542"/>
                  <a:pt x="3038" y="18536"/>
                </a:cubicBezTo>
                <a:close/>
                <a:moveTo>
                  <a:pt x="8531" y="18541"/>
                </a:moveTo>
                <a:cubicBezTo>
                  <a:pt x="8427" y="18554"/>
                  <a:pt x="8329" y="18595"/>
                  <a:pt x="8263" y="18661"/>
                </a:cubicBezTo>
                <a:cubicBezTo>
                  <a:pt x="8132" y="18793"/>
                  <a:pt x="8179" y="18974"/>
                  <a:pt x="8368" y="19066"/>
                </a:cubicBezTo>
                <a:cubicBezTo>
                  <a:pt x="11665" y="20673"/>
                  <a:pt x="15613" y="21036"/>
                  <a:pt x="15779" y="21051"/>
                </a:cubicBezTo>
                <a:cubicBezTo>
                  <a:pt x="15797" y="21052"/>
                  <a:pt x="15814" y="21052"/>
                  <a:pt x="15831" y="21052"/>
                </a:cubicBezTo>
                <a:cubicBezTo>
                  <a:pt x="16038" y="21052"/>
                  <a:pt x="16217" y="20946"/>
                  <a:pt x="16243" y="20798"/>
                </a:cubicBezTo>
                <a:cubicBezTo>
                  <a:pt x="16272" y="20639"/>
                  <a:pt x="16111" y="20492"/>
                  <a:pt x="15883" y="20472"/>
                </a:cubicBezTo>
                <a:cubicBezTo>
                  <a:pt x="15845" y="20468"/>
                  <a:pt x="11972" y="20114"/>
                  <a:pt x="8842" y="18588"/>
                </a:cubicBezTo>
                <a:cubicBezTo>
                  <a:pt x="8747" y="18542"/>
                  <a:pt x="8636" y="18528"/>
                  <a:pt x="8531" y="18541"/>
                </a:cubicBezTo>
                <a:close/>
              </a:path>
            </a:pathLst>
          </a:custGeom>
          <a:solidFill>
            <a:srgbClr val="D6D5D5"/>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51" name="@…"/>
          <p:cNvSpPr/>
          <p:nvPr/>
        </p:nvSpPr>
        <p:spPr>
          <a:xfrm>
            <a:off x="4092625" y="1374263"/>
            <a:ext cx="526575" cy="526575"/>
          </a:xfrm>
          <a:prstGeom prst="roundRect">
            <a:avLst>
              <a:gd name="adj" fmla="val 18119"/>
            </a:avLst>
          </a:prstGeom>
          <a:solidFill>
            <a:srgbClr val="D5D5D5"/>
          </a:solidFill>
          <a:ln w="12700">
            <a:miter lim="400000"/>
          </a:ln>
          <a:extLst>
            <a:ext uri="{C572A759-6A51-4108-AA02-DFA0A04FC94B}">
              <ma14:wrappingTextBoxFlag xmlns:ma14="http://schemas.microsoft.com/office/mac/drawingml/2011/main" val="1"/>
            </a:ext>
          </a:extLst>
        </p:spPr>
        <p:txBody>
          <a:bodyPr lIns="0" tIns="0" rIns="0" bIns="0" anchor="ctr"/>
          <a:lstStyle/>
          <a:p>
            <a:pPr>
              <a:lnSpc>
                <a:spcPts val="1200"/>
              </a:lnSpc>
              <a:spcBef>
                <a:spcPts val="400"/>
              </a:spcBef>
              <a:defRPr b="0" sz="1200">
                <a:solidFill>
                  <a:srgbClr val="FFFFFF"/>
                </a:solidFill>
                <a:latin typeface="+mj-lt"/>
                <a:ea typeface="+mj-ea"/>
                <a:cs typeface="+mj-cs"/>
                <a:sym typeface="Helvetica Neue Medium"/>
              </a:defRPr>
            </a:pPr>
            <a:r>
              <a:t>@</a:t>
            </a:r>
          </a:p>
          <a:p>
            <a:pPr>
              <a:lnSpc>
                <a:spcPts val="1600"/>
              </a:lnSpc>
              <a:spcBef>
                <a:spcPts val="400"/>
              </a:spcBef>
              <a:defRPr b="0" sz="1700">
                <a:solidFill>
                  <a:srgbClr val="FFFFFF"/>
                </a:solidFill>
                <a:latin typeface="+mj-lt"/>
                <a:ea typeface="+mj-ea"/>
                <a:cs typeface="+mj-cs"/>
                <a:sym typeface="Helvetica Neue Medium"/>
              </a:defRPr>
            </a:pPr>
            <a:r>
              <a:t>A</a:t>
            </a:r>
          </a:p>
        </p:txBody>
      </p:sp>
      <p:sp>
        <p:nvSpPr>
          <p:cNvPr id="252" name="Câmera"/>
          <p:cNvSpPr/>
          <p:nvPr/>
        </p:nvSpPr>
        <p:spPr>
          <a:xfrm>
            <a:off x="4082192" y="3027612"/>
            <a:ext cx="490239" cy="348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53"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copy">
    <p:spTree>
      <p:nvGrpSpPr>
        <p:cNvPr id="1" name=""/>
        <p:cNvGrpSpPr/>
        <p:nvPr/>
      </p:nvGrpSpPr>
      <p:grpSpPr>
        <a:xfrm>
          <a:off x="0" y="0"/>
          <a:ext cx="0" cy="0"/>
          <a:chOff x="0" y="0"/>
          <a:chExt cx="0" cy="0"/>
        </a:xfrm>
      </p:grpSpPr>
      <p:sp>
        <p:nvSpPr>
          <p:cNvPr id="37" name="Retângulo"/>
          <p:cNvSpPr/>
          <p:nvPr/>
        </p:nvSpPr>
        <p:spPr>
          <a:xfrm>
            <a:off x="-16934" y="-33867"/>
            <a:ext cx="13038667" cy="9821334"/>
          </a:xfrm>
          <a:prstGeom prst="rect">
            <a:avLst/>
          </a:prstGeom>
          <a:gradFill>
            <a:gsLst>
              <a:gs pos="0">
                <a:srgbClr val="FFFFFF"/>
              </a:gs>
              <a:gs pos="100000">
                <a:srgbClr val="E6E6E7"/>
              </a:gs>
            </a:gsLst>
            <a:lin ang="5400000"/>
          </a:gradFill>
          <a:ln w="12700">
            <a:miter lim="400000"/>
          </a:ln>
        </p:spPr>
        <p:txBody>
          <a:bodyPr lIns="50800" tIns="50800" rIns="50800" bIns="50800" anchor="ctr"/>
          <a:lstStyle/>
          <a:p>
            <a:pPr algn="l">
              <a:lnSpc>
                <a:spcPct val="110000"/>
              </a:lnSpc>
              <a:spcBef>
                <a:spcPts val="1200"/>
              </a:spcBef>
              <a:defRPr b="0" sz="1600">
                <a:solidFill>
                  <a:srgbClr val="FFFFFF"/>
                </a:solidFill>
                <a:latin typeface="+mj-lt"/>
                <a:ea typeface="+mj-ea"/>
                <a:cs typeface="+mj-cs"/>
                <a:sym typeface="Helvetica Neue Medium"/>
              </a:defRPr>
            </a:pPr>
          </a:p>
        </p:txBody>
      </p:sp>
      <p:pic>
        <p:nvPicPr>
          <p:cNvPr id="38" name="Imagem" descr="Imagem"/>
          <p:cNvPicPr>
            <a:picLocks noChangeAspect="1"/>
          </p:cNvPicPr>
          <p:nvPr/>
        </p:nvPicPr>
        <p:blipFill>
          <a:blip r:embed="rId2">
            <a:extLst/>
          </a:blip>
          <a:stretch>
            <a:fillRect/>
          </a:stretch>
        </p:blipFill>
        <p:spPr>
          <a:xfrm>
            <a:off x="828039" y="624839"/>
            <a:ext cx="731521" cy="731521"/>
          </a:xfrm>
          <a:prstGeom prst="rect">
            <a:avLst/>
          </a:prstGeom>
          <a:ln w="12700">
            <a:miter lim="400000"/>
          </a:ln>
        </p:spPr>
      </p:pic>
      <p:pic>
        <p:nvPicPr>
          <p:cNvPr id="39" name="Imagem" descr="Imagem"/>
          <p:cNvPicPr>
            <a:picLocks noChangeAspect="1"/>
          </p:cNvPicPr>
          <p:nvPr/>
        </p:nvPicPr>
        <p:blipFill>
          <a:blip r:embed="rId3">
            <a:extLst/>
          </a:blip>
          <a:stretch>
            <a:fillRect/>
          </a:stretch>
        </p:blipFill>
        <p:spPr>
          <a:xfrm>
            <a:off x="1764108" y="703367"/>
            <a:ext cx="4819918" cy="879266"/>
          </a:xfrm>
          <a:prstGeom prst="rect">
            <a:avLst/>
          </a:prstGeom>
          <a:ln w="12700">
            <a:miter lim="400000"/>
          </a:ln>
        </p:spPr>
      </p:pic>
      <p:sp>
        <p:nvSpPr>
          <p:cNvPr id="40"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6">
    <p:spTree>
      <p:nvGrpSpPr>
        <p:cNvPr id="1" name=""/>
        <p:cNvGrpSpPr/>
        <p:nvPr/>
      </p:nvGrpSpPr>
      <p:grpSpPr>
        <a:xfrm>
          <a:off x="0" y="0"/>
          <a:ext cx="0" cy="0"/>
          <a:chOff x="0" y="0"/>
          <a:chExt cx="0" cy="0"/>
        </a:xfrm>
      </p:grpSpPr>
      <p:sp>
        <p:nvSpPr>
          <p:cNvPr id="260"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61" name="Wi-Fi…"/>
          <p:cNvSpPr txBox="1"/>
          <p:nvPr/>
        </p:nvSpPr>
        <p:spPr>
          <a:xfrm>
            <a:off x="4762500" y="1330639"/>
            <a:ext cx="7568741" cy="33723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400"/>
            </a:pPr>
            <a:r>
              <a:t>Wi-Fi</a:t>
            </a:r>
          </a:p>
          <a:p>
            <a:pPr algn="l">
              <a:lnSpc>
                <a:spcPct val="120000"/>
              </a:lnSpc>
              <a:spcBef>
                <a:spcPts val="1200"/>
              </a:spcBef>
              <a:defRPr b="0" sz="1400"/>
            </a:pPr>
            <a:r>
              <a:t>Does your app need to connect to the internet to work? While most people may have </a:t>
            </a:r>
            <a:br/>
            <a:r>
              <a:t>access to Wi-Fi, think about what happens with your app when a user can’t connect to </a:t>
            </a:r>
            <a:br/>
            <a:r>
              <a:t>a Wi-Fi network. Does having Wi-Fi access fit with your target audience persona?</a:t>
            </a:r>
          </a:p>
          <a:p>
            <a:pPr algn="l">
              <a:lnSpc>
                <a:spcPct val="120000"/>
              </a:lnSpc>
              <a:defRPr sz="1400"/>
            </a:pPr>
            <a:r>
              <a:t>GPS</a:t>
            </a:r>
          </a:p>
          <a:p>
            <a:pPr algn="l">
              <a:lnSpc>
                <a:spcPct val="120000"/>
              </a:lnSpc>
              <a:spcBef>
                <a:spcPts val="1200"/>
              </a:spcBef>
              <a:defRPr b="0" sz="1400"/>
            </a:pPr>
            <a:r>
              <a:t>iOS devices have a built-in GPS (global positioning system) that shows where they’re located on the earth within about 15 feet. It can also detect altitude (vertical distance from sea level). The Maps and Weather apps on your iPhone use GPS.</a:t>
            </a:r>
          </a:p>
          <a:p>
            <a:pPr algn="l">
              <a:lnSpc>
                <a:spcPct val="120000"/>
              </a:lnSpc>
              <a:defRPr sz="1400"/>
            </a:pPr>
            <a:r>
              <a:t>Bluetooth</a:t>
            </a:r>
          </a:p>
          <a:p>
            <a:pPr algn="l">
              <a:lnSpc>
                <a:spcPct val="120000"/>
              </a:lnSpc>
              <a:spcBef>
                <a:spcPts val="1200"/>
              </a:spcBef>
              <a:defRPr b="0" sz="1400"/>
            </a:pPr>
            <a:r>
              <a:t>This technology lets iOS devices connect with other nearby devices, such as a speaker to </a:t>
            </a:r>
            <a:br/>
            <a:r>
              <a:t>play music, a robot like Sphero that your device can control, or a digital thermometer.</a:t>
            </a:r>
          </a:p>
          <a:p>
            <a:pPr algn="l">
              <a:lnSpc>
                <a:spcPct val="120000"/>
              </a:lnSpc>
              <a:spcBef>
                <a:spcPts val="1200"/>
              </a:spcBef>
              <a:defRPr b="0" sz="1400"/>
            </a:pPr>
            <a:r>
              <a:t>How might you use these features in your app?</a:t>
            </a:r>
          </a:p>
        </p:txBody>
      </p:sp>
      <p:sp>
        <p:nvSpPr>
          <p:cNvPr id="262" name="Get connected"/>
          <p:cNvSpPr txBox="1"/>
          <p:nvPr/>
        </p:nvSpPr>
        <p:spPr>
          <a:xfrm>
            <a:off x="4762500" y="812800"/>
            <a:ext cx="2152092"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Get connected</a:t>
            </a:r>
          </a:p>
        </p:txBody>
      </p:sp>
      <p:sp>
        <p:nvSpPr>
          <p:cNvPr id="263" name="Plan…"/>
          <p:cNvSpPr txBox="1"/>
          <p:nvPr/>
        </p:nvSpPr>
        <p:spPr>
          <a:xfrm>
            <a:off x="497327" y="736600"/>
            <a:ext cx="2378970" cy="49302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Plan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235"/>
                  </a:srgbClr>
                </a:solidFill>
              </a:defRPr>
            </a:pPr>
            <a:r>
              <a:t>UI/UX</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iOS features</a:t>
            </a:r>
          </a:p>
          <a:p>
            <a:pPr algn="l" defTabSz="457200">
              <a:lnSpc>
                <a:spcPct val="120000"/>
              </a:lnSpc>
              <a:spcBef>
                <a:spcPts val="400"/>
              </a:spcBef>
              <a:tabLst>
                <a:tab pos="3302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293"/>
                  </a:srgbClr>
                </a:solidFill>
              </a:defRPr>
            </a:pPr>
            <a:r>
              <a:rPr sz="1700"/>
              <a:t>The basics </a:t>
            </a:r>
            <a:endParaRPr sz="1700"/>
          </a:p>
          <a:p>
            <a:pPr marR="31496" algn="l" defTabSz="457200">
              <a:lnSpc>
                <a:spcPct val="120000"/>
              </a:lnSpc>
              <a:tabLst>
                <a:tab pos="2273300" algn="l"/>
                <a:tab pos="2273300" algn="l"/>
                <a:tab pos="2273300" algn="l"/>
              </a:tabLst>
              <a:defRPr sz="1700">
                <a:solidFill>
                  <a:srgbClr val="FFFFFF"/>
                </a:solidFill>
              </a:defRPr>
            </a:pPr>
            <a:r>
              <a:t>Get connected</a:t>
            </a:r>
          </a:p>
          <a:p>
            <a:pPr marR="31496" algn="l" defTabSz="457200">
              <a:lnSpc>
                <a:spcPct val="120000"/>
              </a:lnSpc>
              <a:tabLst>
                <a:tab pos="2273300" algn="l"/>
                <a:tab pos="2273300" algn="l"/>
                <a:tab pos="2273300" algn="l"/>
              </a:tabLst>
              <a:defRPr sz="1700">
                <a:solidFill>
                  <a:srgbClr val="FFFFFF">
                    <a:alpha val="50179"/>
                  </a:srgbClr>
                </a:solidFill>
              </a:defRPr>
            </a:pPr>
            <a:r>
              <a:t>Get innovative</a:t>
            </a:r>
          </a:p>
          <a:p>
            <a:pPr marR="31496" algn="l" defTabSz="457200">
              <a:lnSpc>
                <a:spcPct val="120000"/>
              </a:lnSpc>
              <a:tabLst>
                <a:tab pos="2273300" algn="l"/>
                <a:tab pos="2273300" algn="l"/>
                <a:tab pos="2273300" algn="l"/>
              </a:tabLst>
              <a:defRPr sz="1700">
                <a:solidFill>
                  <a:srgbClr val="FFFFFF">
                    <a:alpha val="50179"/>
                  </a:srgbClr>
                </a:solidFill>
              </a:defRPr>
            </a:pPr>
            <a:r>
              <a:t>Accessibility</a:t>
            </a:r>
          </a:p>
          <a:p>
            <a:pPr marR="31496" algn="l" defTabSz="457200">
              <a:lnSpc>
                <a:spcPct val="120000"/>
              </a:lnSpc>
              <a:tabLst>
                <a:tab pos="2273300" algn="l"/>
                <a:tab pos="2273300" algn="l"/>
                <a:tab pos="2273300" algn="l"/>
              </a:tabLst>
              <a:defRPr sz="1700">
                <a:solidFill>
                  <a:srgbClr val="FFFFFF">
                    <a:alpha val="50179"/>
                  </a:srgbClr>
                </a:solidFill>
              </a:defRPr>
            </a:pPr>
            <a:r>
              <a:t>Feature smash</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Design</a:t>
            </a:r>
          </a:p>
        </p:txBody>
      </p:sp>
      <p:sp>
        <p:nvSpPr>
          <p:cNvPr id="264" name="Wi-Fi"/>
          <p:cNvSpPr/>
          <p:nvPr/>
        </p:nvSpPr>
        <p:spPr>
          <a:xfrm>
            <a:off x="4016753" y="1373926"/>
            <a:ext cx="572778" cy="404406"/>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3"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65" name="Alfinete de Localização"/>
          <p:cNvSpPr/>
          <p:nvPr/>
        </p:nvSpPr>
        <p:spPr>
          <a:xfrm>
            <a:off x="4119540" y="2504895"/>
            <a:ext cx="393643" cy="634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8" y="0"/>
                  <a:pt x="0" y="2997"/>
                  <a:pt x="0" y="6701"/>
                </a:cubicBezTo>
                <a:cubicBezTo>
                  <a:pt x="0" y="12819"/>
                  <a:pt x="10800" y="21600"/>
                  <a:pt x="10800" y="21600"/>
                </a:cubicBezTo>
                <a:cubicBezTo>
                  <a:pt x="10800" y="21600"/>
                  <a:pt x="21600" y="12814"/>
                  <a:pt x="21600" y="6701"/>
                </a:cubicBezTo>
                <a:cubicBezTo>
                  <a:pt x="21600" y="2997"/>
                  <a:pt x="16762" y="0"/>
                  <a:pt x="10800" y="0"/>
                </a:cubicBezTo>
                <a:close/>
                <a:moveTo>
                  <a:pt x="10800" y="2683"/>
                </a:moveTo>
                <a:cubicBezTo>
                  <a:pt x="14368" y="2683"/>
                  <a:pt x="17267" y="4482"/>
                  <a:pt x="17267" y="6696"/>
                </a:cubicBezTo>
                <a:cubicBezTo>
                  <a:pt x="17267" y="8910"/>
                  <a:pt x="14368" y="10709"/>
                  <a:pt x="10800" y="10709"/>
                </a:cubicBezTo>
                <a:cubicBezTo>
                  <a:pt x="7232" y="10709"/>
                  <a:pt x="4335" y="8910"/>
                  <a:pt x="4335" y="6696"/>
                </a:cubicBezTo>
                <a:cubicBezTo>
                  <a:pt x="4335" y="4482"/>
                  <a:pt x="7232" y="2683"/>
                  <a:pt x="10800" y="2683"/>
                </a:cubicBezTo>
                <a:close/>
                <a:moveTo>
                  <a:pt x="10800" y="4769"/>
                </a:moveTo>
                <a:cubicBezTo>
                  <a:pt x="9085" y="4769"/>
                  <a:pt x="7686" y="5632"/>
                  <a:pt x="7686" y="6701"/>
                </a:cubicBezTo>
                <a:cubicBezTo>
                  <a:pt x="7686" y="7770"/>
                  <a:pt x="9077" y="8635"/>
                  <a:pt x="10800" y="8635"/>
                </a:cubicBezTo>
                <a:cubicBezTo>
                  <a:pt x="12523" y="8635"/>
                  <a:pt x="13917" y="7770"/>
                  <a:pt x="13917" y="6701"/>
                </a:cubicBezTo>
                <a:cubicBezTo>
                  <a:pt x="13917" y="5632"/>
                  <a:pt x="12515" y="4769"/>
                  <a:pt x="10800" y="4769"/>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pic>
        <p:nvPicPr>
          <p:cNvPr id="266" name="Imagem" descr="Imagem"/>
          <p:cNvPicPr>
            <a:picLocks noChangeAspect="1"/>
          </p:cNvPicPr>
          <p:nvPr/>
        </p:nvPicPr>
        <p:blipFill>
          <a:blip r:embed="rId2">
            <a:extLst/>
          </a:blip>
          <a:stretch>
            <a:fillRect/>
          </a:stretch>
        </p:blipFill>
        <p:spPr>
          <a:xfrm>
            <a:off x="4097807" y="3636952"/>
            <a:ext cx="491724" cy="491724"/>
          </a:xfrm>
          <a:prstGeom prst="rect">
            <a:avLst/>
          </a:prstGeom>
          <a:ln w="12700">
            <a:miter lim="400000"/>
          </a:ln>
        </p:spPr>
      </p:pic>
      <p:sp>
        <p:nvSpPr>
          <p:cNvPr id="267"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7">
    <p:spTree>
      <p:nvGrpSpPr>
        <p:cNvPr id="1" name=""/>
        <p:cNvGrpSpPr/>
        <p:nvPr/>
      </p:nvGrpSpPr>
      <p:grpSpPr>
        <a:xfrm>
          <a:off x="0" y="0"/>
          <a:ext cx="0" cy="0"/>
          <a:chOff x="0" y="0"/>
          <a:chExt cx="0" cy="0"/>
        </a:xfrm>
      </p:grpSpPr>
      <p:sp>
        <p:nvSpPr>
          <p:cNvPr id="274"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75" name="Speech recognition and machine learning…"/>
          <p:cNvSpPr txBox="1"/>
          <p:nvPr/>
        </p:nvSpPr>
        <p:spPr>
          <a:xfrm>
            <a:off x="4762500" y="1333500"/>
            <a:ext cx="7568741" cy="43437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400"/>
            </a:pPr>
            <a:r>
              <a:t>Speech recognition and machine learning</a:t>
            </a:r>
          </a:p>
          <a:p>
            <a:pPr algn="l">
              <a:lnSpc>
                <a:spcPct val="120000"/>
              </a:lnSpc>
              <a:spcBef>
                <a:spcPts val="1200"/>
              </a:spcBef>
              <a:defRPr b="0" sz="1400"/>
            </a:pPr>
            <a:r>
              <a:t>Try Siri out. Siri can recognize your speech. And if you continue to use Siri, you’ll notice that </a:t>
            </a:r>
            <a:br/>
            <a:r>
              <a:t>it gets better at knowing what you want. That’s machine learning. Which apps that typically use the keyboard to collect information can instead use speech recognition and machine learning? What types of audiences would benefit from these features?</a:t>
            </a:r>
          </a:p>
          <a:p>
            <a:pPr algn="l">
              <a:lnSpc>
                <a:spcPct val="120000"/>
              </a:lnSpc>
              <a:defRPr sz="1400"/>
            </a:pPr>
            <a:r>
              <a:t>Accelerometer and gyroscope</a:t>
            </a:r>
          </a:p>
          <a:p>
            <a:pPr algn="l">
              <a:lnSpc>
                <a:spcPct val="120000"/>
              </a:lnSpc>
              <a:spcBef>
                <a:spcPts val="1200"/>
              </a:spcBef>
              <a:defRPr b="0" sz="1400"/>
            </a:pPr>
            <a:r>
              <a:t>The accelerometer can detect whether a device is accelerating, decelerating, or in zero gravity. The gyroscope references direction, so it can measure the rotation of a device. Together, they can detect how iOS devices are being moved in three-dimensional space. Could you create an app that recognizes if the user is falling? Think about the Health app and the level tool in the Compass app on iPhone. How do they use the accelerometer and gyroscope? </a:t>
            </a:r>
          </a:p>
          <a:p>
            <a:pPr algn="l">
              <a:lnSpc>
                <a:spcPct val="120000"/>
              </a:lnSpc>
              <a:defRPr sz="1400"/>
            </a:pPr>
            <a:r>
              <a:t>Augmented reality</a:t>
            </a:r>
          </a:p>
          <a:p>
            <a:pPr algn="l">
              <a:lnSpc>
                <a:spcPct val="120000"/>
              </a:lnSpc>
              <a:spcBef>
                <a:spcPts val="1200"/>
              </a:spcBef>
              <a:defRPr b="0" sz="1400"/>
            </a:pPr>
            <a:r>
              <a:t>With augmented reality, you can blend digital objects and information with your real-world environment. Imagine seeing a life-size elephant right in your backyard or seeing the images </a:t>
            </a:r>
            <a:br/>
            <a:r>
              <a:t>in your favorite book come to life.</a:t>
            </a:r>
          </a:p>
          <a:p>
            <a:pPr algn="l">
              <a:lnSpc>
                <a:spcPct val="120000"/>
              </a:lnSpc>
              <a:spcBef>
                <a:spcPts val="1200"/>
              </a:spcBef>
              <a:defRPr b="0" sz="1400"/>
            </a:pPr>
            <a:r>
              <a:t>How might you use these features in your app?</a:t>
            </a:r>
          </a:p>
        </p:txBody>
      </p:sp>
      <p:sp>
        <p:nvSpPr>
          <p:cNvPr id="276" name="Get innovative"/>
          <p:cNvSpPr txBox="1"/>
          <p:nvPr/>
        </p:nvSpPr>
        <p:spPr>
          <a:xfrm>
            <a:off x="4762500" y="812800"/>
            <a:ext cx="2090217"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Get innovative</a:t>
            </a:r>
          </a:p>
        </p:txBody>
      </p:sp>
      <p:sp>
        <p:nvSpPr>
          <p:cNvPr id="277" name="Plan…"/>
          <p:cNvSpPr txBox="1"/>
          <p:nvPr/>
        </p:nvSpPr>
        <p:spPr>
          <a:xfrm>
            <a:off x="497327" y="736600"/>
            <a:ext cx="2378970" cy="49302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Plan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235"/>
                  </a:srgbClr>
                </a:solidFill>
              </a:defRPr>
            </a:pPr>
            <a:r>
              <a:t>UI/UX</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iOS features</a:t>
            </a:r>
          </a:p>
          <a:p>
            <a:pPr algn="l" defTabSz="457200">
              <a:lnSpc>
                <a:spcPct val="1200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293"/>
                  </a:srgbClr>
                </a:solidFill>
              </a:defRPr>
            </a:pPr>
            <a:r>
              <a:rPr sz="1700"/>
              <a:t>The basics </a:t>
            </a:r>
            <a:endParaRPr sz="1700"/>
          </a:p>
          <a:p>
            <a:pPr marR="31496" algn="l" defTabSz="457200">
              <a:lnSpc>
                <a:spcPct val="120000"/>
              </a:lnSpc>
              <a:tabLst>
                <a:tab pos="2273300" algn="l"/>
                <a:tab pos="2273300" algn="l"/>
                <a:tab pos="2273300" algn="l"/>
              </a:tabLst>
              <a:defRPr sz="1700">
                <a:solidFill>
                  <a:srgbClr val="FFFFFF">
                    <a:alpha val="50179"/>
                  </a:srgbClr>
                </a:solidFill>
              </a:defRPr>
            </a:pPr>
            <a:r>
              <a:t>Get connected</a:t>
            </a:r>
          </a:p>
          <a:p>
            <a:pPr marR="31496" algn="l" defTabSz="457200">
              <a:lnSpc>
                <a:spcPct val="120000"/>
              </a:lnSpc>
              <a:tabLst>
                <a:tab pos="2273300" algn="l"/>
                <a:tab pos="2273300" algn="l"/>
                <a:tab pos="2273300" algn="l"/>
              </a:tabLst>
              <a:defRPr sz="1700">
                <a:solidFill>
                  <a:srgbClr val="FFFFFF"/>
                </a:solidFill>
              </a:defRPr>
            </a:pPr>
            <a:r>
              <a:t>Get innovative</a:t>
            </a:r>
          </a:p>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700">
                <a:solidFill>
                  <a:srgbClr val="FFFFFF">
                    <a:alpha val="50293"/>
                  </a:srgbClr>
                </a:solidFill>
              </a:defRPr>
            </a:pPr>
            <a:r>
              <a:t>Accessibility</a:t>
            </a:r>
          </a:p>
          <a:p>
            <a:pPr algn="l" defTabSz="4572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700">
                <a:solidFill>
                  <a:srgbClr val="FFFFFF">
                    <a:alpha val="50293"/>
                  </a:srgbClr>
                </a:solidFill>
              </a:defRPr>
            </a:pPr>
            <a:r>
              <a:t>Feature smash</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Design</a:t>
            </a:r>
          </a:p>
        </p:txBody>
      </p:sp>
      <p:sp>
        <p:nvSpPr>
          <p:cNvPr id="278" name="Velocímetro"/>
          <p:cNvSpPr/>
          <p:nvPr/>
        </p:nvSpPr>
        <p:spPr>
          <a:xfrm>
            <a:off x="4082196" y="2763429"/>
            <a:ext cx="518092" cy="518240"/>
          </a:xfrm>
          <a:custGeom>
            <a:avLst/>
            <a:gdLst/>
            <a:ahLst/>
            <a:cxnLst>
              <a:cxn ang="0">
                <a:pos x="wd2" y="hd2"/>
              </a:cxn>
              <a:cxn ang="5400000">
                <a:pos x="wd2" y="hd2"/>
              </a:cxn>
              <a:cxn ang="10800000">
                <a:pos x="wd2" y="hd2"/>
              </a:cxn>
              <a:cxn ang="16200000">
                <a:pos x="wd2" y="hd2"/>
              </a:cxn>
            </a:cxnLst>
            <a:rect l="0" t="0" r="r" b="b"/>
            <a:pathLst>
              <a:path w="21594" h="21600" fill="norm" stroke="1" extrusionOk="0">
                <a:moveTo>
                  <a:pt x="10800" y="0"/>
                </a:moveTo>
                <a:cubicBezTo>
                  <a:pt x="10692" y="0"/>
                  <a:pt x="10584" y="5"/>
                  <a:pt x="10476" y="10"/>
                </a:cubicBezTo>
                <a:cubicBezTo>
                  <a:pt x="8754" y="64"/>
                  <a:pt x="7135" y="517"/>
                  <a:pt x="5704" y="1284"/>
                </a:cubicBezTo>
                <a:cubicBezTo>
                  <a:pt x="5510" y="1386"/>
                  <a:pt x="5327" y="1495"/>
                  <a:pt x="5138" y="1614"/>
                </a:cubicBezTo>
                <a:cubicBezTo>
                  <a:pt x="3718" y="2489"/>
                  <a:pt x="2520" y="3686"/>
                  <a:pt x="1634" y="5101"/>
                </a:cubicBezTo>
                <a:cubicBezTo>
                  <a:pt x="1521" y="5284"/>
                  <a:pt x="1408" y="5473"/>
                  <a:pt x="1305" y="5662"/>
                </a:cubicBezTo>
                <a:cubicBezTo>
                  <a:pt x="528" y="7093"/>
                  <a:pt x="69" y="8717"/>
                  <a:pt x="10" y="10439"/>
                </a:cubicBezTo>
                <a:cubicBezTo>
                  <a:pt x="5" y="10558"/>
                  <a:pt x="0" y="10676"/>
                  <a:pt x="0" y="10800"/>
                </a:cubicBezTo>
                <a:cubicBezTo>
                  <a:pt x="0" y="10897"/>
                  <a:pt x="5" y="10995"/>
                  <a:pt x="5" y="11092"/>
                </a:cubicBezTo>
                <a:cubicBezTo>
                  <a:pt x="54" y="12819"/>
                  <a:pt x="502" y="14448"/>
                  <a:pt x="1273" y="15884"/>
                </a:cubicBezTo>
                <a:cubicBezTo>
                  <a:pt x="1376" y="16078"/>
                  <a:pt x="1484" y="16262"/>
                  <a:pt x="1597" y="16450"/>
                </a:cubicBezTo>
                <a:cubicBezTo>
                  <a:pt x="2477" y="17875"/>
                  <a:pt x="3681" y="19085"/>
                  <a:pt x="5101" y="19971"/>
                </a:cubicBezTo>
                <a:cubicBezTo>
                  <a:pt x="5284" y="20084"/>
                  <a:pt x="5472" y="20197"/>
                  <a:pt x="5661" y="20300"/>
                </a:cubicBezTo>
                <a:cubicBezTo>
                  <a:pt x="7096" y="21077"/>
                  <a:pt x="8727" y="21536"/>
                  <a:pt x="10459" y="21590"/>
                </a:cubicBezTo>
                <a:cubicBezTo>
                  <a:pt x="10567" y="21595"/>
                  <a:pt x="10675" y="21600"/>
                  <a:pt x="10783" y="21600"/>
                </a:cubicBezTo>
                <a:cubicBezTo>
                  <a:pt x="10891" y="21600"/>
                  <a:pt x="10999" y="21595"/>
                  <a:pt x="11107" y="21590"/>
                </a:cubicBezTo>
                <a:cubicBezTo>
                  <a:pt x="12839" y="21536"/>
                  <a:pt x="14470" y="21077"/>
                  <a:pt x="15905" y="20300"/>
                </a:cubicBezTo>
                <a:cubicBezTo>
                  <a:pt x="16094" y="20197"/>
                  <a:pt x="16284" y="20084"/>
                  <a:pt x="16467" y="19971"/>
                </a:cubicBezTo>
                <a:cubicBezTo>
                  <a:pt x="17887" y="19085"/>
                  <a:pt x="19091" y="17875"/>
                  <a:pt x="19970" y="16450"/>
                </a:cubicBezTo>
                <a:cubicBezTo>
                  <a:pt x="20084" y="16267"/>
                  <a:pt x="20192" y="16078"/>
                  <a:pt x="20294" y="15884"/>
                </a:cubicBezTo>
                <a:cubicBezTo>
                  <a:pt x="21066" y="14448"/>
                  <a:pt x="21514" y="12819"/>
                  <a:pt x="21563" y="11092"/>
                </a:cubicBezTo>
                <a:cubicBezTo>
                  <a:pt x="21563" y="10995"/>
                  <a:pt x="21568" y="10897"/>
                  <a:pt x="21568" y="10800"/>
                </a:cubicBezTo>
                <a:cubicBezTo>
                  <a:pt x="21600" y="10681"/>
                  <a:pt x="21595" y="10563"/>
                  <a:pt x="21590" y="10439"/>
                </a:cubicBezTo>
                <a:cubicBezTo>
                  <a:pt x="21530" y="8717"/>
                  <a:pt x="21071" y="7093"/>
                  <a:pt x="20294" y="5662"/>
                </a:cubicBezTo>
                <a:cubicBezTo>
                  <a:pt x="20192" y="5473"/>
                  <a:pt x="20077" y="5284"/>
                  <a:pt x="19964" y="5101"/>
                </a:cubicBezTo>
                <a:cubicBezTo>
                  <a:pt x="19078" y="3686"/>
                  <a:pt x="17882" y="2489"/>
                  <a:pt x="16462" y="1614"/>
                </a:cubicBezTo>
                <a:cubicBezTo>
                  <a:pt x="16279" y="1501"/>
                  <a:pt x="16090" y="1392"/>
                  <a:pt x="15895" y="1284"/>
                </a:cubicBezTo>
                <a:cubicBezTo>
                  <a:pt x="14465" y="517"/>
                  <a:pt x="12845" y="64"/>
                  <a:pt x="11124" y="10"/>
                </a:cubicBezTo>
                <a:cubicBezTo>
                  <a:pt x="11016" y="5"/>
                  <a:pt x="10908" y="0"/>
                  <a:pt x="10800" y="0"/>
                </a:cubicBezTo>
                <a:close/>
                <a:moveTo>
                  <a:pt x="10805" y="1306"/>
                </a:moveTo>
                <a:cubicBezTo>
                  <a:pt x="10913" y="1306"/>
                  <a:pt x="11021" y="1312"/>
                  <a:pt x="11129" y="1317"/>
                </a:cubicBezTo>
                <a:lnTo>
                  <a:pt x="11129" y="2223"/>
                </a:lnTo>
                <a:cubicBezTo>
                  <a:pt x="11129" y="2401"/>
                  <a:pt x="10983" y="2547"/>
                  <a:pt x="10805" y="2547"/>
                </a:cubicBezTo>
                <a:cubicBezTo>
                  <a:pt x="10627" y="2547"/>
                  <a:pt x="10481" y="2401"/>
                  <a:pt x="10481" y="2223"/>
                </a:cubicBezTo>
                <a:lnTo>
                  <a:pt x="10481" y="1317"/>
                </a:lnTo>
                <a:cubicBezTo>
                  <a:pt x="10589" y="1312"/>
                  <a:pt x="10697" y="1306"/>
                  <a:pt x="10805" y="1306"/>
                </a:cubicBezTo>
                <a:close/>
                <a:moveTo>
                  <a:pt x="15248" y="2417"/>
                </a:moveTo>
                <a:cubicBezTo>
                  <a:pt x="15442" y="2520"/>
                  <a:pt x="15625" y="2628"/>
                  <a:pt x="15814" y="2741"/>
                </a:cubicBezTo>
                <a:lnTo>
                  <a:pt x="15361" y="3530"/>
                </a:lnTo>
                <a:cubicBezTo>
                  <a:pt x="15301" y="3633"/>
                  <a:pt x="15192" y="3692"/>
                  <a:pt x="15079" y="3692"/>
                </a:cubicBezTo>
                <a:cubicBezTo>
                  <a:pt x="15025" y="3692"/>
                  <a:pt x="14966" y="3675"/>
                  <a:pt x="14917" y="3648"/>
                </a:cubicBezTo>
                <a:cubicBezTo>
                  <a:pt x="14755" y="3562"/>
                  <a:pt x="14702" y="3363"/>
                  <a:pt x="14794" y="3206"/>
                </a:cubicBezTo>
                <a:lnTo>
                  <a:pt x="15248" y="2417"/>
                </a:lnTo>
                <a:close/>
                <a:moveTo>
                  <a:pt x="6369" y="2424"/>
                </a:moveTo>
                <a:lnTo>
                  <a:pt x="6821" y="3211"/>
                </a:lnTo>
                <a:cubicBezTo>
                  <a:pt x="6907" y="3363"/>
                  <a:pt x="6854" y="3562"/>
                  <a:pt x="6698" y="3653"/>
                </a:cubicBezTo>
                <a:cubicBezTo>
                  <a:pt x="6644" y="3686"/>
                  <a:pt x="6590" y="3697"/>
                  <a:pt x="6536" y="3697"/>
                </a:cubicBezTo>
                <a:cubicBezTo>
                  <a:pt x="6423" y="3697"/>
                  <a:pt x="6314" y="3638"/>
                  <a:pt x="6254" y="3535"/>
                </a:cubicBezTo>
                <a:lnTo>
                  <a:pt x="5802" y="2748"/>
                </a:lnTo>
                <a:cubicBezTo>
                  <a:pt x="5986" y="2634"/>
                  <a:pt x="6175" y="2526"/>
                  <a:pt x="6369" y="2424"/>
                </a:cubicBezTo>
                <a:close/>
                <a:moveTo>
                  <a:pt x="10810" y="3249"/>
                </a:moveTo>
                <a:cubicBezTo>
                  <a:pt x="10875" y="3249"/>
                  <a:pt x="10903" y="3373"/>
                  <a:pt x="10903" y="3373"/>
                </a:cubicBezTo>
                <a:lnTo>
                  <a:pt x="11771" y="10660"/>
                </a:lnTo>
                <a:cubicBezTo>
                  <a:pt x="11777" y="10703"/>
                  <a:pt x="11781" y="10747"/>
                  <a:pt x="11781" y="10790"/>
                </a:cubicBezTo>
                <a:cubicBezTo>
                  <a:pt x="11771" y="11324"/>
                  <a:pt x="11339" y="11755"/>
                  <a:pt x="10805" y="11755"/>
                </a:cubicBezTo>
                <a:cubicBezTo>
                  <a:pt x="10271" y="11755"/>
                  <a:pt x="9838" y="11324"/>
                  <a:pt x="9838" y="10790"/>
                </a:cubicBezTo>
                <a:cubicBezTo>
                  <a:pt x="9838" y="10747"/>
                  <a:pt x="9845" y="10703"/>
                  <a:pt x="9850" y="10660"/>
                </a:cubicBezTo>
                <a:lnTo>
                  <a:pt x="10719" y="3373"/>
                </a:lnTo>
                <a:cubicBezTo>
                  <a:pt x="10719" y="3373"/>
                  <a:pt x="10745" y="3249"/>
                  <a:pt x="10810" y="3249"/>
                </a:cubicBezTo>
                <a:close/>
                <a:moveTo>
                  <a:pt x="2773" y="5753"/>
                </a:moveTo>
                <a:lnTo>
                  <a:pt x="3572" y="6212"/>
                </a:lnTo>
                <a:cubicBezTo>
                  <a:pt x="3729" y="6304"/>
                  <a:pt x="3782" y="6504"/>
                  <a:pt x="3690" y="6661"/>
                </a:cubicBezTo>
                <a:cubicBezTo>
                  <a:pt x="3631" y="6763"/>
                  <a:pt x="3524" y="6823"/>
                  <a:pt x="3410" y="6823"/>
                </a:cubicBezTo>
                <a:cubicBezTo>
                  <a:pt x="3356" y="6823"/>
                  <a:pt x="3297" y="6806"/>
                  <a:pt x="3249" y="6779"/>
                </a:cubicBezTo>
                <a:lnTo>
                  <a:pt x="2444" y="6315"/>
                </a:lnTo>
                <a:cubicBezTo>
                  <a:pt x="2547" y="6121"/>
                  <a:pt x="2660" y="5937"/>
                  <a:pt x="2773" y="5753"/>
                </a:cubicBezTo>
                <a:close/>
                <a:moveTo>
                  <a:pt x="18837" y="5753"/>
                </a:moveTo>
                <a:cubicBezTo>
                  <a:pt x="18950" y="5937"/>
                  <a:pt x="19063" y="6126"/>
                  <a:pt x="19166" y="6315"/>
                </a:cubicBezTo>
                <a:lnTo>
                  <a:pt x="18361" y="6779"/>
                </a:lnTo>
                <a:cubicBezTo>
                  <a:pt x="18307" y="6811"/>
                  <a:pt x="18253" y="6823"/>
                  <a:pt x="18199" y="6823"/>
                </a:cubicBezTo>
                <a:cubicBezTo>
                  <a:pt x="18086" y="6823"/>
                  <a:pt x="17979" y="6763"/>
                  <a:pt x="17919" y="6661"/>
                </a:cubicBezTo>
                <a:cubicBezTo>
                  <a:pt x="17828" y="6504"/>
                  <a:pt x="17881" y="6304"/>
                  <a:pt x="18037" y="6212"/>
                </a:cubicBezTo>
                <a:lnTo>
                  <a:pt x="18837" y="5753"/>
                </a:lnTo>
                <a:close/>
                <a:moveTo>
                  <a:pt x="10805" y="10304"/>
                </a:moveTo>
                <a:cubicBezTo>
                  <a:pt x="10682" y="10304"/>
                  <a:pt x="10560" y="10350"/>
                  <a:pt x="10466" y="10444"/>
                </a:cubicBezTo>
                <a:cubicBezTo>
                  <a:pt x="10278" y="10632"/>
                  <a:pt x="10278" y="10936"/>
                  <a:pt x="10466" y="11124"/>
                </a:cubicBezTo>
                <a:cubicBezTo>
                  <a:pt x="10653" y="11311"/>
                  <a:pt x="10956" y="11311"/>
                  <a:pt x="11144" y="11124"/>
                </a:cubicBezTo>
                <a:cubicBezTo>
                  <a:pt x="11332" y="10936"/>
                  <a:pt x="11332" y="10632"/>
                  <a:pt x="11144" y="10444"/>
                </a:cubicBezTo>
                <a:cubicBezTo>
                  <a:pt x="11050" y="10350"/>
                  <a:pt x="10928" y="10304"/>
                  <a:pt x="10805" y="10304"/>
                </a:cubicBezTo>
                <a:close/>
                <a:moveTo>
                  <a:pt x="1327" y="10439"/>
                </a:moveTo>
                <a:lnTo>
                  <a:pt x="2267" y="10439"/>
                </a:lnTo>
                <a:cubicBezTo>
                  <a:pt x="2445" y="10439"/>
                  <a:pt x="2591" y="10585"/>
                  <a:pt x="2591" y="10763"/>
                </a:cubicBezTo>
                <a:cubicBezTo>
                  <a:pt x="2591" y="10941"/>
                  <a:pt x="2445" y="11087"/>
                  <a:pt x="2267" y="11087"/>
                </a:cubicBezTo>
                <a:lnTo>
                  <a:pt x="1322" y="11087"/>
                </a:lnTo>
                <a:cubicBezTo>
                  <a:pt x="1317" y="10991"/>
                  <a:pt x="1316" y="10895"/>
                  <a:pt x="1316" y="10800"/>
                </a:cubicBezTo>
                <a:cubicBezTo>
                  <a:pt x="1316" y="10681"/>
                  <a:pt x="1322" y="10558"/>
                  <a:pt x="1327" y="10439"/>
                </a:cubicBezTo>
                <a:close/>
                <a:moveTo>
                  <a:pt x="19343" y="10444"/>
                </a:moveTo>
                <a:lnTo>
                  <a:pt x="20282" y="10444"/>
                </a:lnTo>
                <a:cubicBezTo>
                  <a:pt x="20288" y="10563"/>
                  <a:pt x="20294" y="10681"/>
                  <a:pt x="20294" y="10805"/>
                </a:cubicBezTo>
                <a:cubicBezTo>
                  <a:pt x="20294" y="10897"/>
                  <a:pt x="20287" y="10995"/>
                  <a:pt x="20287" y="11092"/>
                </a:cubicBezTo>
                <a:lnTo>
                  <a:pt x="19343" y="11092"/>
                </a:lnTo>
                <a:cubicBezTo>
                  <a:pt x="19165" y="11092"/>
                  <a:pt x="19019" y="10946"/>
                  <a:pt x="19019" y="10768"/>
                </a:cubicBezTo>
                <a:cubicBezTo>
                  <a:pt x="19019" y="10590"/>
                  <a:pt x="19165" y="10444"/>
                  <a:pt x="19343" y="10444"/>
                </a:cubicBezTo>
                <a:close/>
                <a:moveTo>
                  <a:pt x="3367" y="14708"/>
                </a:moveTo>
                <a:cubicBezTo>
                  <a:pt x="3493" y="14692"/>
                  <a:pt x="3622" y="14753"/>
                  <a:pt x="3690" y="14870"/>
                </a:cubicBezTo>
                <a:cubicBezTo>
                  <a:pt x="3782" y="15032"/>
                  <a:pt x="3729" y="15231"/>
                  <a:pt x="3572" y="15317"/>
                </a:cubicBezTo>
                <a:lnTo>
                  <a:pt x="2741" y="15798"/>
                </a:lnTo>
                <a:cubicBezTo>
                  <a:pt x="2628" y="15614"/>
                  <a:pt x="2520" y="15425"/>
                  <a:pt x="2417" y="15231"/>
                </a:cubicBezTo>
                <a:lnTo>
                  <a:pt x="3243" y="14750"/>
                </a:lnTo>
                <a:cubicBezTo>
                  <a:pt x="3283" y="14727"/>
                  <a:pt x="3324" y="14713"/>
                  <a:pt x="3367" y="14708"/>
                </a:cubicBezTo>
                <a:close/>
                <a:moveTo>
                  <a:pt x="18243" y="14708"/>
                </a:moveTo>
                <a:cubicBezTo>
                  <a:pt x="18285" y="14714"/>
                  <a:pt x="18327" y="14727"/>
                  <a:pt x="18366" y="14750"/>
                </a:cubicBezTo>
                <a:lnTo>
                  <a:pt x="19193" y="15231"/>
                </a:lnTo>
                <a:cubicBezTo>
                  <a:pt x="19090" y="15425"/>
                  <a:pt x="18982" y="15614"/>
                  <a:pt x="18869" y="15798"/>
                </a:cubicBezTo>
                <a:lnTo>
                  <a:pt x="18037" y="15317"/>
                </a:lnTo>
                <a:cubicBezTo>
                  <a:pt x="17881" y="15225"/>
                  <a:pt x="17828" y="15027"/>
                  <a:pt x="17919" y="14870"/>
                </a:cubicBezTo>
                <a:cubicBezTo>
                  <a:pt x="17988" y="14753"/>
                  <a:pt x="18117" y="14692"/>
                  <a:pt x="18243" y="14708"/>
                </a:cubicBezTo>
                <a:close/>
                <a:moveTo>
                  <a:pt x="15035" y="17834"/>
                </a:moveTo>
                <a:cubicBezTo>
                  <a:pt x="15162" y="17817"/>
                  <a:pt x="15292" y="17878"/>
                  <a:pt x="15361" y="17996"/>
                </a:cubicBezTo>
                <a:lnTo>
                  <a:pt x="15846" y="18832"/>
                </a:lnTo>
                <a:cubicBezTo>
                  <a:pt x="15657" y="18956"/>
                  <a:pt x="15469" y="19064"/>
                  <a:pt x="15280" y="19166"/>
                </a:cubicBezTo>
                <a:lnTo>
                  <a:pt x="14794" y="18324"/>
                </a:lnTo>
                <a:cubicBezTo>
                  <a:pt x="14702" y="18168"/>
                  <a:pt x="14755" y="17967"/>
                  <a:pt x="14912" y="17876"/>
                </a:cubicBezTo>
                <a:cubicBezTo>
                  <a:pt x="14951" y="17853"/>
                  <a:pt x="14993" y="17839"/>
                  <a:pt x="15035" y="17834"/>
                </a:cubicBezTo>
                <a:close/>
                <a:moveTo>
                  <a:pt x="6580" y="17839"/>
                </a:moveTo>
                <a:cubicBezTo>
                  <a:pt x="6622" y="17844"/>
                  <a:pt x="6664" y="17858"/>
                  <a:pt x="6703" y="17881"/>
                </a:cubicBezTo>
                <a:cubicBezTo>
                  <a:pt x="6854" y="17967"/>
                  <a:pt x="6908" y="18168"/>
                  <a:pt x="6816" y="18324"/>
                </a:cubicBezTo>
                <a:lnTo>
                  <a:pt x="6330" y="19166"/>
                </a:lnTo>
                <a:cubicBezTo>
                  <a:pt x="6136" y="19064"/>
                  <a:pt x="5952" y="18951"/>
                  <a:pt x="5768" y="18837"/>
                </a:cubicBezTo>
                <a:lnTo>
                  <a:pt x="6254" y="18001"/>
                </a:lnTo>
                <a:cubicBezTo>
                  <a:pt x="6323" y="17883"/>
                  <a:pt x="6453" y="17822"/>
                  <a:pt x="6580" y="17839"/>
                </a:cubicBezTo>
                <a:close/>
                <a:moveTo>
                  <a:pt x="10805" y="18982"/>
                </a:moveTo>
                <a:cubicBezTo>
                  <a:pt x="10983" y="18982"/>
                  <a:pt x="11129" y="19128"/>
                  <a:pt x="11129" y="19306"/>
                </a:cubicBezTo>
                <a:lnTo>
                  <a:pt x="11129" y="20283"/>
                </a:lnTo>
                <a:cubicBezTo>
                  <a:pt x="11021" y="20288"/>
                  <a:pt x="10913" y="20294"/>
                  <a:pt x="10805" y="20294"/>
                </a:cubicBezTo>
                <a:cubicBezTo>
                  <a:pt x="10697" y="20294"/>
                  <a:pt x="10589" y="20288"/>
                  <a:pt x="10481" y="20283"/>
                </a:cubicBezTo>
                <a:lnTo>
                  <a:pt x="10481" y="19306"/>
                </a:lnTo>
                <a:cubicBezTo>
                  <a:pt x="10481" y="19128"/>
                  <a:pt x="10627" y="18982"/>
                  <a:pt x="10805" y="18982"/>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pic>
        <p:nvPicPr>
          <p:cNvPr id="279" name="Imagem" descr="Imagem"/>
          <p:cNvPicPr>
            <a:picLocks noChangeAspect="1"/>
          </p:cNvPicPr>
          <p:nvPr/>
        </p:nvPicPr>
        <p:blipFill>
          <a:blip r:embed="rId2">
            <a:extLst/>
          </a:blip>
          <a:stretch>
            <a:fillRect/>
          </a:stretch>
        </p:blipFill>
        <p:spPr>
          <a:xfrm>
            <a:off x="4065662" y="4397200"/>
            <a:ext cx="551160" cy="426124"/>
          </a:xfrm>
          <a:prstGeom prst="rect">
            <a:avLst/>
          </a:prstGeom>
          <a:ln w="12700">
            <a:miter lim="400000"/>
          </a:ln>
        </p:spPr>
      </p:pic>
      <p:sp>
        <p:nvSpPr>
          <p:cNvPr id="280" name="Microfone"/>
          <p:cNvSpPr/>
          <p:nvPr/>
        </p:nvSpPr>
        <p:spPr>
          <a:xfrm>
            <a:off x="4154894" y="1374103"/>
            <a:ext cx="372695" cy="708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1" y="0"/>
                </a:moveTo>
                <a:cubicBezTo>
                  <a:pt x="6808" y="0"/>
                  <a:pt x="3916" y="1519"/>
                  <a:pt x="3916" y="3377"/>
                </a:cubicBezTo>
                <a:lnTo>
                  <a:pt x="3916" y="11505"/>
                </a:lnTo>
                <a:cubicBezTo>
                  <a:pt x="3916" y="13363"/>
                  <a:pt x="6808" y="14882"/>
                  <a:pt x="10341" y="14882"/>
                </a:cubicBezTo>
                <a:lnTo>
                  <a:pt x="11259" y="14882"/>
                </a:lnTo>
                <a:cubicBezTo>
                  <a:pt x="14792" y="14882"/>
                  <a:pt x="17684" y="13363"/>
                  <a:pt x="17684" y="11505"/>
                </a:cubicBezTo>
                <a:lnTo>
                  <a:pt x="17684" y="3377"/>
                </a:lnTo>
                <a:cubicBezTo>
                  <a:pt x="17684" y="1519"/>
                  <a:pt x="14792" y="0"/>
                  <a:pt x="11259" y="0"/>
                </a:cubicBezTo>
                <a:lnTo>
                  <a:pt x="10341" y="0"/>
                </a:lnTo>
                <a:close/>
                <a:moveTo>
                  <a:pt x="1127" y="6630"/>
                </a:moveTo>
                <a:cubicBezTo>
                  <a:pt x="503" y="6630"/>
                  <a:pt x="0" y="6896"/>
                  <a:pt x="0" y="7224"/>
                </a:cubicBezTo>
                <a:lnTo>
                  <a:pt x="0" y="11087"/>
                </a:lnTo>
                <a:cubicBezTo>
                  <a:pt x="0" y="14039"/>
                  <a:pt x="4307" y="16472"/>
                  <a:pt x="9792" y="16740"/>
                </a:cubicBezTo>
                <a:lnTo>
                  <a:pt x="9792" y="20540"/>
                </a:lnTo>
                <a:lnTo>
                  <a:pt x="5353" y="20540"/>
                </a:lnTo>
                <a:cubicBezTo>
                  <a:pt x="4797" y="20540"/>
                  <a:pt x="4349" y="20778"/>
                  <a:pt x="4349" y="21070"/>
                </a:cubicBezTo>
                <a:cubicBezTo>
                  <a:pt x="4349" y="21363"/>
                  <a:pt x="4797" y="21600"/>
                  <a:pt x="5353" y="21600"/>
                </a:cubicBezTo>
                <a:lnTo>
                  <a:pt x="16243" y="21600"/>
                </a:lnTo>
                <a:cubicBezTo>
                  <a:pt x="16799" y="21600"/>
                  <a:pt x="17251" y="21363"/>
                  <a:pt x="17251" y="21070"/>
                </a:cubicBezTo>
                <a:cubicBezTo>
                  <a:pt x="17251" y="20778"/>
                  <a:pt x="16799" y="20540"/>
                  <a:pt x="16243" y="20540"/>
                </a:cubicBezTo>
                <a:lnTo>
                  <a:pt x="11808" y="20540"/>
                </a:lnTo>
                <a:lnTo>
                  <a:pt x="11808" y="16740"/>
                </a:lnTo>
                <a:cubicBezTo>
                  <a:pt x="17293" y="16472"/>
                  <a:pt x="21600" y="14040"/>
                  <a:pt x="21600" y="11087"/>
                </a:cubicBezTo>
                <a:lnTo>
                  <a:pt x="21600" y="7224"/>
                </a:lnTo>
                <a:cubicBezTo>
                  <a:pt x="21600" y="6896"/>
                  <a:pt x="21097" y="6630"/>
                  <a:pt x="20473" y="6630"/>
                </a:cubicBezTo>
                <a:cubicBezTo>
                  <a:pt x="19850" y="6630"/>
                  <a:pt x="19344" y="6896"/>
                  <a:pt x="19344" y="7224"/>
                </a:cubicBezTo>
                <a:lnTo>
                  <a:pt x="19344" y="11087"/>
                </a:lnTo>
                <a:cubicBezTo>
                  <a:pt x="19344" y="13564"/>
                  <a:pt x="15511" y="15579"/>
                  <a:pt x="10800" y="15579"/>
                </a:cubicBezTo>
                <a:cubicBezTo>
                  <a:pt x="6089" y="15579"/>
                  <a:pt x="2256" y="13564"/>
                  <a:pt x="2256" y="11087"/>
                </a:cubicBezTo>
                <a:lnTo>
                  <a:pt x="2256" y="7224"/>
                </a:lnTo>
                <a:cubicBezTo>
                  <a:pt x="2256" y="6896"/>
                  <a:pt x="1750" y="6630"/>
                  <a:pt x="1127" y="6630"/>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81"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8">
    <p:spTree>
      <p:nvGrpSpPr>
        <p:cNvPr id="1" name=""/>
        <p:cNvGrpSpPr/>
        <p:nvPr/>
      </p:nvGrpSpPr>
      <p:grpSpPr>
        <a:xfrm>
          <a:off x="0" y="0"/>
          <a:ext cx="0" cy="0"/>
          <a:chOff x="0" y="0"/>
          <a:chExt cx="0" cy="0"/>
        </a:xfrm>
      </p:grpSpPr>
      <p:sp>
        <p:nvSpPr>
          <p:cNvPr id="288"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289" name="iOS supports multiple ways to access onscreen content. People with physical impairments can use Siri or Dictation to interact with apps. People with visual impairments can increase the size and contrast of screen elements, or use the VoiceOver screen rea"/>
          <p:cNvSpPr txBox="1"/>
          <p:nvPr/>
        </p:nvSpPr>
        <p:spPr>
          <a:xfrm>
            <a:off x="4762500" y="1333500"/>
            <a:ext cx="7499618" cy="19600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1200"/>
              </a:spcBef>
              <a:defRPr b="0" sz="1400"/>
            </a:pPr>
            <a:r>
              <a:t>iOS supports multiple ways to access onscreen content. People with physical impairments can use Siri or Dictation to interact with apps. People with visual impairments can increase the size and contrast of screen elements, or use the VoiceOver screen reader and navigate your app entirely by sound. But iOS accessibility features don’t help only users with disabilities—they can help all users access your app in whatever ways they’re comfortable with. </a:t>
            </a:r>
          </a:p>
          <a:p>
            <a:pPr algn="l">
              <a:lnSpc>
                <a:spcPct val="120000"/>
              </a:lnSpc>
              <a:spcBef>
                <a:spcPts val="1200"/>
              </a:spcBef>
              <a:defRPr b="0" sz="1400"/>
            </a:pPr>
            <a:r>
              <a:t>Try the iOS accessibility features so you know firsthand how they ​work.</a:t>
            </a:r>
          </a:p>
          <a:p>
            <a:pPr algn="l">
              <a:lnSpc>
                <a:spcPct val="120000"/>
              </a:lnSpc>
              <a:spcBef>
                <a:spcPts val="1200"/>
              </a:spcBef>
              <a:defRPr b="0" sz="1400"/>
            </a:pPr>
            <a:r>
              <a:t>How might you use these features in your app?</a:t>
            </a:r>
          </a:p>
        </p:txBody>
      </p:sp>
      <p:sp>
        <p:nvSpPr>
          <p:cNvPr id="290" name="Accessibility"/>
          <p:cNvSpPr txBox="1"/>
          <p:nvPr/>
        </p:nvSpPr>
        <p:spPr>
          <a:xfrm>
            <a:off x="4762500" y="812800"/>
            <a:ext cx="1839976"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Accessibility</a:t>
            </a:r>
          </a:p>
        </p:txBody>
      </p:sp>
      <p:sp>
        <p:nvSpPr>
          <p:cNvPr id="291" name="Plan…"/>
          <p:cNvSpPr txBox="1"/>
          <p:nvPr/>
        </p:nvSpPr>
        <p:spPr>
          <a:xfrm>
            <a:off x="497327" y="736600"/>
            <a:ext cx="2378970" cy="49302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Plan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235"/>
                  </a:srgbClr>
                </a:solidFill>
              </a:defRPr>
            </a:pPr>
            <a:r>
              <a:t>UI/UX</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iOS features</a:t>
            </a:r>
          </a:p>
          <a:p>
            <a:pPr algn="l" defTabSz="457200">
              <a:lnSpc>
                <a:spcPct val="1200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000"/>
                  </a:srgbClr>
                </a:solidFill>
              </a:defRPr>
            </a:pPr>
            <a:r>
              <a:rPr sz="1700"/>
              <a:t>The basics </a:t>
            </a:r>
            <a:endParaRPr sz="1700"/>
          </a:p>
          <a:p>
            <a:pPr marR="31496" algn="l" defTabSz="457200">
              <a:lnSpc>
                <a:spcPct val="120000"/>
              </a:lnSpc>
              <a:tabLst>
                <a:tab pos="2273300" algn="l"/>
                <a:tab pos="2273300" algn="l"/>
                <a:tab pos="2273300" algn="l"/>
              </a:tabLst>
              <a:defRPr sz="1700">
                <a:solidFill>
                  <a:srgbClr val="FFFFFF">
                    <a:alpha val="50179"/>
                  </a:srgbClr>
                </a:solidFill>
              </a:defRPr>
            </a:pPr>
            <a:r>
              <a:t>Get connected</a:t>
            </a:r>
          </a:p>
          <a:p>
            <a:pPr marR="31496" algn="l" defTabSz="457200">
              <a:lnSpc>
                <a:spcPct val="120000"/>
              </a:lnSpc>
              <a:tabLst>
                <a:tab pos="2273300" algn="l"/>
                <a:tab pos="2273300" algn="l"/>
                <a:tab pos="2273300" algn="l"/>
              </a:tabLst>
              <a:defRPr sz="1700">
                <a:solidFill>
                  <a:srgbClr val="FFFFFF">
                    <a:alpha val="50179"/>
                  </a:srgbClr>
                </a:solidFill>
              </a:defRPr>
            </a:pPr>
            <a:r>
              <a:t>Get innovative</a:t>
            </a:r>
          </a:p>
          <a:p>
            <a:pPr marR="31496" algn="l" defTabSz="457200">
              <a:lnSpc>
                <a:spcPct val="120000"/>
              </a:lnSpc>
              <a:tabLst>
                <a:tab pos="2273300" algn="l"/>
                <a:tab pos="2273300" algn="l"/>
                <a:tab pos="2273300" algn="l"/>
              </a:tabLst>
              <a:defRPr sz="1700">
                <a:solidFill>
                  <a:srgbClr val="FFFFFF"/>
                </a:solidFill>
              </a:defRPr>
            </a:pPr>
            <a:r>
              <a:t>Accessibility</a:t>
            </a:r>
          </a:p>
          <a:p>
            <a:pPr marR="31496" algn="l" defTabSz="457200">
              <a:lnSpc>
                <a:spcPct val="120000"/>
              </a:lnSpc>
              <a:tabLst>
                <a:tab pos="2273300" algn="l"/>
                <a:tab pos="2273300" algn="l"/>
                <a:tab pos="2273300" algn="l"/>
              </a:tabLst>
              <a:defRPr sz="1700">
                <a:solidFill>
                  <a:srgbClr val="FFFFFF">
                    <a:alpha val="50179"/>
                  </a:srgbClr>
                </a:solidFill>
              </a:defRPr>
            </a:pPr>
            <a:r>
              <a:t>Feature smash</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Design</a:t>
            </a:r>
          </a:p>
        </p:txBody>
      </p:sp>
      <p:pic>
        <p:nvPicPr>
          <p:cNvPr id="292" name="Imagem" descr="Imagem"/>
          <p:cNvPicPr>
            <a:picLocks noChangeAspect="1"/>
          </p:cNvPicPr>
          <p:nvPr/>
        </p:nvPicPr>
        <p:blipFill>
          <a:blip r:embed="rId2">
            <a:extLst/>
          </a:blip>
          <a:stretch>
            <a:fillRect/>
          </a:stretch>
        </p:blipFill>
        <p:spPr>
          <a:xfrm>
            <a:off x="4101124" y="1341640"/>
            <a:ext cx="505635" cy="505635"/>
          </a:xfrm>
          <a:prstGeom prst="rect">
            <a:avLst/>
          </a:prstGeom>
          <a:ln w="12700">
            <a:miter lim="400000"/>
          </a:ln>
        </p:spPr>
      </p:pic>
      <p:sp>
        <p:nvSpPr>
          <p:cNvPr id="293"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19">
    <p:spTree>
      <p:nvGrpSpPr>
        <p:cNvPr id="1" name=""/>
        <p:cNvGrpSpPr/>
        <p:nvPr/>
      </p:nvGrpSpPr>
      <p:grpSpPr>
        <a:xfrm>
          <a:off x="0" y="0"/>
          <a:ext cx="0" cy="0"/>
          <a:chOff x="0" y="0"/>
          <a:chExt cx="0" cy="0"/>
        </a:xfrm>
      </p:grpSpPr>
      <p:sp>
        <p:nvSpPr>
          <p:cNvPr id="300"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01" name="Now that you’ve learned about various features, it’s time to see what combination works best for your app. First, stretch your imagination and try combining different features. Write down all the features on separate pieces of paper and fold them up. Tak"/>
          <p:cNvSpPr txBox="1"/>
          <p:nvPr/>
        </p:nvSpPr>
        <p:spPr>
          <a:xfrm>
            <a:off x="4762500" y="1330568"/>
            <a:ext cx="7478121" cy="18076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Now that you’ve learned about various features, it’s time to see what combination works best for your app. First, stretch your imagination and try combining different features. Write down all the features on separate pieces of paper and fold them up. Take turns drawing at least two pieces of paper and coming up with ways to use those features together. For example, you could use the accelerometer and Bluetooth together to connect to a robot and use your device as the remote control.</a:t>
            </a:r>
          </a:p>
        </p:txBody>
      </p:sp>
      <p:sp>
        <p:nvSpPr>
          <p:cNvPr id="302" name="Feature smash"/>
          <p:cNvSpPr txBox="1"/>
          <p:nvPr/>
        </p:nvSpPr>
        <p:spPr>
          <a:xfrm>
            <a:off x="4762500" y="810870"/>
            <a:ext cx="2163369" cy="3594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spcBef>
                <a:spcPts val="1200"/>
              </a:spcBef>
            </a:lvl1pPr>
          </a:lstStyle>
          <a:p>
            <a:pPr/>
            <a:r>
              <a:t>Feature smash</a:t>
            </a:r>
          </a:p>
        </p:txBody>
      </p:sp>
      <p:sp>
        <p:nvSpPr>
          <p:cNvPr id="303" name="Feature 1"/>
          <p:cNvSpPr txBox="1"/>
          <p:nvPr/>
        </p:nvSpPr>
        <p:spPr>
          <a:xfrm>
            <a:off x="6148927" y="3373189"/>
            <a:ext cx="728574" cy="1984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600"/>
              </a:spcBef>
              <a:defRPr b="0" sz="1300">
                <a:latin typeface="+mj-lt"/>
                <a:ea typeface="+mj-ea"/>
                <a:cs typeface="+mj-cs"/>
                <a:sym typeface="Helvetica Neue Medium"/>
              </a:defRPr>
            </a:lvl1pPr>
          </a:lstStyle>
          <a:p>
            <a:pPr/>
            <a:r>
              <a:t>Feature 1</a:t>
            </a:r>
          </a:p>
        </p:txBody>
      </p:sp>
      <p:sp>
        <p:nvSpPr>
          <p:cNvPr id="304" name="Feature 2"/>
          <p:cNvSpPr txBox="1"/>
          <p:nvPr/>
        </p:nvSpPr>
        <p:spPr>
          <a:xfrm>
            <a:off x="10081256" y="3373189"/>
            <a:ext cx="728575" cy="1984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600"/>
              </a:spcBef>
              <a:defRPr b="0" sz="1300">
                <a:latin typeface="+mj-lt"/>
                <a:ea typeface="+mj-ea"/>
                <a:cs typeface="+mj-cs"/>
                <a:sym typeface="Helvetica Neue Medium"/>
              </a:defRPr>
            </a:lvl1pPr>
          </a:lstStyle>
          <a:p>
            <a:pPr/>
            <a:r>
              <a:t>Feature 2</a:t>
            </a:r>
          </a:p>
        </p:txBody>
      </p:sp>
      <p:sp>
        <p:nvSpPr>
          <p:cNvPr id="305" name="Feature smash"/>
          <p:cNvSpPr txBox="1"/>
          <p:nvPr/>
        </p:nvSpPr>
        <p:spPr>
          <a:xfrm>
            <a:off x="7902169" y="4769030"/>
            <a:ext cx="1138353" cy="1984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nSpc>
                <a:spcPct val="120000"/>
              </a:lnSpc>
              <a:spcBef>
                <a:spcPts val="1600"/>
              </a:spcBef>
              <a:defRPr b="0" sz="1300">
                <a:latin typeface="+mj-lt"/>
                <a:ea typeface="+mj-ea"/>
                <a:cs typeface="+mj-cs"/>
                <a:sym typeface="Helvetica Neue Medium"/>
              </a:defRPr>
            </a:lvl1pPr>
          </a:lstStyle>
          <a:p>
            <a:pPr/>
            <a:r>
              <a:t>Feature smash</a:t>
            </a:r>
          </a:p>
        </p:txBody>
      </p:sp>
      <p:sp>
        <p:nvSpPr>
          <p:cNvPr id="306" name="Plan…"/>
          <p:cNvSpPr txBox="1"/>
          <p:nvPr/>
        </p:nvSpPr>
        <p:spPr>
          <a:xfrm>
            <a:off x="497327" y="736600"/>
            <a:ext cx="2378970" cy="49302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Plan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235"/>
                  </a:srgbClr>
                </a:solidFill>
              </a:defRPr>
            </a:pPr>
            <a:r>
              <a:t>UI/UX</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iOS features</a:t>
            </a:r>
          </a:p>
          <a:p>
            <a:pPr algn="l" defTabSz="457200">
              <a:lnSpc>
                <a:spcPct val="1200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000"/>
                  </a:srgbClr>
                </a:solidFill>
              </a:defRPr>
            </a:pPr>
            <a:r>
              <a:rPr sz="1700"/>
              <a:t>The basics </a:t>
            </a:r>
            <a:endParaRPr sz="1700"/>
          </a:p>
          <a:p>
            <a:pPr marR="31496" algn="l" defTabSz="457200">
              <a:lnSpc>
                <a:spcPct val="120000"/>
              </a:lnSpc>
              <a:tabLst>
                <a:tab pos="2273300" algn="l"/>
                <a:tab pos="2273300" algn="l"/>
                <a:tab pos="2273300" algn="l"/>
              </a:tabLst>
              <a:defRPr sz="1700">
                <a:solidFill>
                  <a:srgbClr val="FFFFFF">
                    <a:alpha val="50179"/>
                  </a:srgbClr>
                </a:solidFill>
              </a:defRPr>
            </a:pPr>
            <a:r>
              <a:t>Get connected</a:t>
            </a:r>
          </a:p>
          <a:p>
            <a:pPr marR="31496" algn="l" defTabSz="457200">
              <a:lnSpc>
                <a:spcPct val="120000"/>
              </a:lnSpc>
              <a:tabLst>
                <a:tab pos="2273300" algn="l"/>
                <a:tab pos="2273300" algn="l"/>
                <a:tab pos="2273300" algn="l"/>
              </a:tabLst>
              <a:defRPr sz="1700">
                <a:solidFill>
                  <a:srgbClr val="FFFFFF">
                    <a:alpha val="50179"/>
                  </a:srgbClr>
                </a:solidFill>
              </a:defRPr>
            </a:pPr>
            <a:r>
              <a:t>Get innovative</a:t>
            </a:r>
          </a:p>
          <a:p>
            <a:pPr marR="31496" algn="l" defTabSz="457200">
              <a:lnSpc>
                <a:spcPct val="120000"/>
              </a:lnSpc>
              <a:tabLst>
                <a:tab pos="2273300" algn="l"/>
                <a:tab pos="2273300" algn="l"/>
                <a:tab pos="2273300" algn="l"/>
              </a:tabLst>
              <a:defRPr sz="1700">
                <a:solidFill>
                  <a:srgbClr val="FFFFFF">
                    <a:alpha val="50179"/>
                  </a:srgbClr>
                </a:solidFill>
              </a:defRPr>
            </a:pPr>
            <a:r>
              <a:t>Accessibility</a:t>
            </a:r>
          </a:p>
          <a:p>
            <a:pPr marR="31496" algn="l" defTabSz="457200">
              <a:lnSpc>
                <a:spcPct val="120000"/>
              </a:lnSpc>
              <a:tabLst>
                <a:tab pos="2273300" algn="l"/>
                <a:tab pos="2273300" algn="l"/>
                <a:tab pos="2273300" algn="l"/>
              </a:tabLst>
              <a:defRPr sz="1700">
                <a:solidFill>
                  <a:srgbClr val="FFFFFF"/>
                </a:solidFill>
              </a:defRPr>
            </a:pPr>
            <a:r>
              <a:t>Feature smash</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Design</a:t>
            </a:r>
          </a:p>
        </p:txBody>
      </p:sp>
      <p:sp>
        <p:nvSpPr>
          <p:cNvPr id="307" name="Linha"/>
          <p:cNvSpPr/>
          <p:nvPr/>
        </p:nvSpPr>
        <p:spPr>
          <a:xfrm flipV="1">
            <a:off x="6529259" y="4258162"/>
            <a:ext cx="1" cy="813386"/>
          </a:xfrm>
          <a:prstGeom prst="line">
            <a:avLst/>
          </a:prstGeom>
          <a:solidFill>
            <a:srgbClr val="FFFFFF"/>
          </a:solidFill>
          <a:ln w="25400">
            <a:solidFill>
              <a:srgbClr val="004B87"/>
            </a:solidFill>
            <a:miter lim="400000"/>
          </a:ln>
        </p:spPr>
        <p:txBody>
          <a:bodyPr lIns="254000" tIns="254000" rIns="254000" bIns="254000"/>
          <a:lstStyle/>
          <a:p>
            <a:pPr algn="l">
              <a:lnSpc>
                <a:spcPct val="110000"/>
              </a:lnSpc>
              <a:spcBef>
                <a:spcPts val="1000"/>
              </a:spcBef>
              <a:defRPr b="0" sz="1800">
                <a:solidFill>
                  <a:srgbClr val="5E5E5E"/>
                </a:solidFill>
              </a:defRPr>
            </a:pPr>
          </a:p>
        </p:txBody>
      </p:sp>
      <p:sp>
        <p:nvSpPr>
          <p:cNvPr id="308" name="Linha"/>
          <p:cNvSpPr/>
          <p:nvPr/>
        </p:nvSpPr>
        <p:spPr>
          <a:xfrm flipV="1">
            <a:off x="10434729" y="4258162"/>
            <a:ext cx="1" cy="813386"/>
          </a:xfrm>
          <a:prstGeom prst="line">
            <a:avLst/>
          </a:prstGeom>
          <a:solidFill>
            <a:srgbClr val="FFFFFF"/>
          </a:solidFill>
          <a:ln w="25400">
            <a:solidFill>
              <a:srgbClr val="004B87"/>
            </a:solidFill>
            <a:miter lim="400000"/>
          </a:ln>
        </p:spPr>
        <p:txBody>
          <a:bodyPr lIns="254000" tIns="254000" rIns="254000" bIns="254000"/>
          <a:lstStyle/>
          <a:p>
            <a:pPr algn="l">
              <a:lnSpc>
                <a:spcPct val="110000"/>
              </a:lnSpc>
              <a:spcBef>
                <a:spcPts val="1000"/>
              </a:spcBef>
              <a:defRPr b="0" sz="1800">
                <a:solidFill>
                  <a:srgbClr val="5E5E5E"/>
                </a:solidFill>
              </a:defRPr>
            </a:pPr>
          </a:p>
        </p:txBody>
      </p:sp>
      <p:sp>
        <p:nvSpPr>
          <p:cNvPr id="309" name="Linha"/>
          <p:cNvSpPr/>
          <p:nvPr/>
        </p:nvSpPr>
        <p:spPr>
          <a:xfrm>
            <a:off x="6518313" y="5074098"/>
            <a:ext cx="3927363" cy="1"/>
          </a:xfrm>
          <a:prstGeom prst="line">
            <a:avLst/>
          </a:prstGeom>
          <a:solidFill>
            <a:srgbClr val="FFFFFF"/>
          </a:solidFill>
          <a:ln w="25400">
            <a:solidFill>
              <a:srgbClr val="004B87"/>
            </a:solidFill>
            <a:miter lim="400000"/>
          </a:ln>
        </p:spPr>
        <p:txBody>
          <a:bodyPr lIns="254000" tIns="254000" rIns="254000" bIns="254000"/>
          <a:lstStyle/>
          <a:p>
            <a:pPr algn="l">
              <a:lnSpc>
                <a:spcPct val="110000"/>
              </a:lnSpc>
              <a:spcBef>
                <a:spcPts val="1000"/>
              </a:spcBef>
              <a:defRPr b="0" sz="1800">
                <a:solidFill>
                  <a:srgbClr val="5E5E5E"/>
                </a:solidFill>
              </a:defRPr>
            </a:pPr>
          </a:p>
        </p:txBody>
      </p:sp>
      <p:sp>
        <p:nvSpPr>
          <p:cNvPr id="310" name="Linha"/>
          <p:cNvSpPr/>
          <p:nvPr/>
        </p:nvSpPr>
        <p:spPr>
          <a:xfrm flipV="1">
            <a:off x="8481994" y="5087592"/>
            <a:ext cx="1" cy="388931"/>
          </a:xfrm>
          <a:prstGeom prst="line">
            <a:avLst/>
          </a:prstGeom>
          <a:solidFill>
            <a:srgbClr val="FFFFFF"/>
          </a:solidFill>
          <a:ln w="25400">
            <a:solidFill>
              <a:srgbClr val="004B87"/>
            </a:solidFill>
            <a:miter lim="400000"/>
          </a:ln>
        </p:spPr>
        <p:txBody>
          <a:bodyPr lIns="254000" tIns="254000" rIns="254000" bIns="254000"/>
          <a:lstStyle/>
          <a:p>
            <a:pPr algn="l">
              <a:lnSpc>
                <a:spcPct val="110000"/>
              </a:lnSpc>
              <a:spcBef>
                <a:spcPts val="1000"/>
              </a:spcBef>
              <a:defRPr b="0" sz="1800">
                <a:solidFill>
                  <a:srgbClr val="5E5E5E"/>
                </a:solidFill>
              </a:defRPr>
            </a:pPr>
          </a:p>
        </p:txBody>
      </p:sp>
      <p:sp>
        <p:nvSpPr>
          <p:cNvPr id="311" name="Martelo"/>
          <p:cNvSpPr/>
          <p:nvPr/>
        </p:nvSpPr>
        <p:spPr>
          <a:xfrm rot="2539017">
            <a:off x="997078" y="5989387"/>
            <a:ext cx="1570090" cy="3243690"/>
          </a:xfrm>
          <a:custGeom>
            <a:avLst/>
            <a:gdLst/>
            <a:ahLst/>
            <a:cxnLst>
              <a:cxn ang="0">
                <a:pos x="wd2" y="hd2"/>
              </a:cxn>
              <a:cxn ang="5400000">
                <a:pos x="wd2" y="hd2"/>
              </a:cxn>
              <a:cxn ang="10800000">
                <a:pos x="wd2" y="hd2"/>
              </a:cxn>
              <a:cxn ang="16200000">
                <a:pos x="wd2" y="hd2"/>
              </a:cxn>
            </a:cxnLst>
            <a:rect l="0" t="0" r="r" b="b"/>
            <a:pathLst>
              <a:path w="21504" h="21595" fill="norm" stroke="1" extrusionOk="0">
                <a:moveTo>
                  <a:pt x="12161" y="5"/>
                </a:moveTo>
                <a:cubicBezTo>
                  <a:pt x="7931" y="77"/>
                  <a:pt x="3428" y="850"/>
                  <a:pt x="31" y="3980"/>
                </a:cubicBezTo>
                <a:cubicBezTo>
                  <a:pt x="-96" y="4097"/>
                  <a:pt x="199" y="4215"/>
                  <a:pt x="410" y="4130"/>
                </a:cubicBezTo>
                <a:cubicBezTo>
                  <a:pt x="2319" y="3363"/>
                  <a:pt x="4025" y="2246"/>
                  <a:pt x="6056" y="2246"/>
                </a:cubicBezTo>
                <a:cubicBezTo>
                  <a:pt x="8156" y="2246"/>
                  <a:pt x="8496" y="3611"/>
                  <a:pt x="8496" y="3611"/>
                </a:cubicBezTo>
                <a:lnTo>
                  <a:pt x="9038" y="3611"/>
                </a:lnTo>
                <a:lnTo>
                  <a:pt x="9038" y="9084"/>
                </a:lnTo>
                <a:cubicBezTo>
                  <a:pt x="8731" y="9095"/>
                  <a:pt x="8451" y="9190"/>
                  <a:pt x="8382" y="9337"/>
                </a:cubicBezTo>
                <a:cubicBezTo>
                  <a:pt x="7788" y="10594"/>
                  <a:pt x="8323" y="14242"/>
                  <a:pt x="8323" y="16546"/>
                </a:cubicBezTo>
                <a:cubicBezTo>
                  <a:pt x="8323" y="18416"/>
                  <a:pt x="8011" y="20381"/>
                  <a:pt x="7864" y="21200"/>
                </a:cubicBezTo>
                <a:cubicBezTo>
                  <a:pt x="7827" y="21413"/>
                  <a:pt x="8169" y="21595"/>
                  <a:pt x="8607" y="21595"/>
                </a:cubicBezTo>
                <a:lnTo>
                  <a:pt x="12682" y="21595"/>
                </a:lnTo>
                <a:cubicBezTo>
                  <a:pt x="13120" y="21595"/>
                  <a:pt x="13466" y="21413"/>
                  <a:pt x="13428" y="21200"/>
                </a:cubicBezTo>
                <a:cubicBezTo>
                  <a:pt x="13282" y="20381"/>
                  <a:pt x="12970" y="18416"/>
                  <a:pt x="12970" y="16546"/>
                </a:cubicBezTo>
                <a:cubicBezTo>
                  <a:pt x="12970" y="14242"/>
                  <a:pt x="13504" y="10594"/>
                  <a:pt x="12911" y="9337"/>
                </a:cubicBezTo>
                <a:cubicBezTo>
                  <a:pt x="12842" y="9190"/>
                  <a:pt x="12561" y="9095"/>
                  <a:pt x="12255" y="9084"/>
                </a:cubicBezTo>
                <a:lnTo>
                  <a:pt x="12255" y="3611"/>
                </a:lnTo>
                <a:lnTo>
                  <a:pt x="12796" y="3611"/>
                </a:lnTo>
                <a:cubicBezTo>
                  <a:pt x="12796" y="3611"/>
                  <a:pt x="13547" y="2180"/>
                  <a:pt x="15941" y="2180"/>
                </a:cubicBezTo>
                <a:cubicBezTo>
                  <a:pt x="18334" y="2180"/>
                  <a:pt x="18630" y="2608"/>
                  <a:pt x="18630" y="2608"/>
                </a:cubicBezTo>
                <a:lnTo>
                  <a:pt x="21504" y="2608"/>
                </a:lnTo>
                <a:lnTo>
                  <a:pt x="21504" y="353"/>
                </a:lnTo>
                <a:lnTo>
                  <a:pt x="18592" y="353"/>
                </a:lnTo>
                <a:cubicBezTo>
                  <a:pt x="18592" y="353"/>
                  <a:pt x="16383" y="1518"/>
                  <a:pt x="13952" y="14"/>
                </a:cubicBezTo>
                <a:cubicBezTo>
                  <a:pt x="13363" y="0"/>
                  <a:pt x="12765" y="-5"/>
                  <a:pt x="12161" y="5"/>
                </a:cubicBezTo>
                <a:close/>
              </a:path>
            </a:pathLst>
          </a:custGeom>
          <a:solidFill>
            <a:srgbClr val="FFFFFF">
              <a:alpha val="50000"/>
            </a:srgbClr>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12"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0">
    <p:spTree>
      <p:nvGrpSpPr>
        <p:cNvPr id="1" name=""/>
        <p:cNvGrpSpPr/>
        <p:nvPr/>
      </p:nvGrpSpPr>
      <p:grpSpPr>
        <a:xfrm>
          <a:off x="0" y="0"/>
          <a:ext cx="0" cy="0"/>
          <a:chOff x="0" y="0"/>
          <a:chExt cx="0" cy="0"/>
        </a:xfrm>
      </p:grpSpPr>
      <p:sp>
        <p:nvSpPr>
          <p:cNvPr id="319"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20" name="Example"/>
          <p:cNvSpPr txBox="1"/>
          <p:nvPr/>
        </p:nvSpPr>
        <p:spPr>
          <a:xfrm>
            <a:off x="4804867" y="812800"/>
            <a:ext cx="1264819"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r>
              <a:t>Example</a:t>
            </a:r>
          </a:p>
        </p:txBody>
      </p:sp>
      <p:sp>
        <p:nvSpPr>
          <p:cNvPr id="321" name="Go Further…"/>
          <p:cNvSpPr txBox="1"/>
          <p:nvPr/>
        </p:nvSpPr>
        <p:spPr>
          <a:xfrm>
            <a:off x="516036" y="866072"/>
            <a:ext cx="3021149" cy="3279959"/>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a:lnSpc>
                <a:spcPct val="120000"/>
              </a:lnSpc>
              <a:defRPr sz="1400">
                <a:solidFill>
                  <a:srgbClr val="FFFFFF"/>
                </a:solidFill>
              </a:defRPr>
            </a:pPr>
            <a:r>
              <a:t>Go Further</a:t>
            </a:r>
          </a:p>
          <a:p>
            <a:pPr algn="l">
              <a:lnSpc>
                <a:spcPct val="120000"/>
              </a:lnSpc>
              <a:spcBef>
                <a:spcPts val="1200"/>
              </a:spcBef>
              <a:defRPr b="0" sz="1400">
                <a:solidFill>
                  <a:srgbClr val="FFFFFF"/>
                </a:solidFill>
              </a:defRPr>
            </a:pPr>
            <a:r>
              <a:t>Now think about your app. Which features are essential to make your app state of the art? Which ones give it a wow factor? It could be, “Wow, that was so easy!” or “Wow, I’ve never seen that before!” Remember, you want your app to be unique, but also simple and easy to use.</a:t>
            </a:r>
          </a:p>
          <a:p>
            <a:pPr algn="l">
              <a:lnSpc>
                <a:spcPct val="120000"/>
              </a:lnSpc>
              <a:spcBef>
                <a:spcPts val="1200"/>
              </a:spcBef>
              <a:defRPr b="0" sz="1400">
                <a:solidFill>
                  <a:srgbClr val="FFFFFF"/>
                </a:solidFill>
              </a:defRPr>
            </a:pPr>
            <a:r>
              <a:t>Insert a new slide and map out what features you want to include in your app, along with how they help your app accomplish its goal.</a:t>
            </a:r>
          </a:p>
        </p:txBody>
      </p:sp>
      <p:sp>
        <p:nvSpPr>
          <p:cNvPr id="322" name="Trash Log…"/>
          <p:cNvSpPr txBox="1"/>
          <p:nvPr/>
        </p:nvSpPr>
        <p:spPr>
          <a:xfrm>
            <a:off x="6391742" y="1638711"/>
            <a:ext cx="2376018" cy="173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lnSpc>
                <a:spcPts val="3200"/>
              </a:lnSpc>
              <a:defRPr b="0" sz="1900">
                <a:latin typeface="Bradley Hand ITC TT-Bold"/>
                <a:ea typeface="Bradley Hand ITC TT-Bold"/>
                <a:cs typeface="Bradley Hand ITC TT-Bold"/>
                <a:sym typeface="Bradley Hand ITC TT-Bold"/>
              </a:defRPr>
            </a:pPr>
            <a:r>
              <a:t>Trash Log</a:t>
            </a:r>
          </a:p>
          <a:p>
            <a:pPr algn="l">
              <a:lnSpc>
                <a:spcPct val="110000"/>
              </a:lnSpc>
              <a:defRPr b="0" sz="1500">
                <a:solidFill>
                  <a:srgbClr val="66635F"/>
                </a:solidFill>
                <a:latin typeface="Bradley Hand ITC TT-Bold"/>
                <a:ea typeface="Bradley Hand ITC TT-Bold"/>
                <a:cs typeface="Bradley Hand ITC TT-Bold"/>
                <a:sym typeface="Bradley Hand ITC TT-Bold"/>
              </a:defRPr>
            </a:pPr>
            <a:r>
              <a:t>Keyboard: Text data table to categorize trash types</a:t>
            </a:r>
          </a:p>
        </p:txBody>
      </p:sp>
      <p:sp>
        <p:nvSpPr>
          <p:cNvPr id="323" name="Retângulo Arredondado"/>
          <p:cNvSpPr/>
          <p:nvPr/>
        </p:nvSpPr>
        <p:spPr>
          <a:xfrm>
            <a:off x="7759131" y="3812205"/>
            <a:ext cx="1134993" cy="1134993"/>
          </a:xfrm>
          <a:prstGeom prst="roundRect">
            <a:avLst>
              <a:gd name="adj" fmla="val 20139"/>
            </a:avLst>
          </a:prstGeom>
          <a:solidFill>
            <a:srgbClr val="76D572"/>
          </a:solidFill>
          <a:ln w="12700">
            <a:miter lim="400000"/>
          </a:ln>
        </p:spPr>
        <p:txBody>
          <a:bodyPr lIns="50800" tIns="50800" rIns="50800" bIns="50800" anchor="ctr"/>
          <a:lstStyle/>
          <a:p>
            <a:pPr>
              <a:defRPr b="0" sz="3200">
                <a:solidFill>
                  <a:srgbClr val="FFFFFF"/>
                </a:solidFill>
                <a:effectLst>
                  <a:outerShdw sx="100000" sy="100000" kx="0" ky="0" algn="b" rotWithShape="0" blurRad="25400" dist="33948" dir="2700000">
                    <a:srgbClr val="3B3936"/>
                  </a:outerShdw>
                </a:effectLst>
                <a:latin typeface="Palatino"/>
                <a:ea typeface="Palatino"/>
                <a:cs typeface="Palatino"/>
                <a:sym typeface="Palatino"/>
              </a:defRPr>
            </a:pPr>
          </a:p>
        </p:txBody>
      </p:sp>
      <p:sp>
        <p:nvSpPr>
          <p:cNvPr id="324" name="Go Green App"/>
          <p:cNvSpPr txBox="1"/>
          <p:nvPr/>
        </p:nvSpPr>
        <p:spPr>
          <a:xfrm>
            <a:off x="7397949" y="5032360"/>
            <a:ext cx="1857356" cy="756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rgbClr val="76D572"/>
                </a:solidFill>
              </a:defRPr>
            </a:lvl1pPr>
          </a:lstStyle>
          <a:p>
            <a:pPr/>
            <a:r>
              <a:t>Go Green App</a:t>
            </a:r>
          </a:p>
        </p:txBody>
      </p:sp>
      <p:sp>
        <p:nvSpPr>
          <p:cNvPr id="325" name="Linha"/>
          <p:cNvSpPr/>
          <p:nvPr/>
        </p:nvSpPr>
        <p:spPr>
          <a:xfrm>
            <a:off x="9128112" y="4888052"/>
            <a:ext cx="888008" cy="1"/>
          </a:xfrm>
          <a:prstGeom prst="line">
            <a:avLst/>
          </a:prstGeom>
          <a:ln w="19050">
            <a:solidFill>
              <a:srgbClr val="89847F"/>
            </a:solidFill>
            <a:miter lim="400000"/>
            <a:headEnd type="arrow"/>
          </a:ln>
        </p:spPr>
        <p:txBody>
          <a:bodyPr lIns="50800" tIns="50800" rIns="50800" bIns="50800" anchor="ctr"/>
          <a:lstStyle/>
          <a:p>
            <a:pPr>
              <a:defRPr b="0" sz="3200">
                <a:solidFill>
                  <a:srgbClr val="414141"/>
                </a:solidFill>
                <a:latin typeface="Palatino"/>
                <a:ea typeface="Palatino"/>
                <a:cs typeface="Palatino"/>
                <a:sym typeface="Palatino"/>
              </a:defRPr>
            </a:pPr>
          </a:p>
        </p:txBody>
      </p:sp>
      <p:sp>
        <p:nvSpPr>
          <p:cNvPr id="326" name="Linha"/>
          <p:cNvSpPr/>
          <p:nvPr/>
        </p:nvSpPr>
        <p:spPr>
          <a:xfrm flipV="1">
            <a:off x="9028198" y="2625605"/>
            <a:ext cx="735720" cy="1238715"/>
          </a:xfrm>
          <a:prstGeom prst="line">
            <a:avLst/>
          </a:prstGeom>
          <a:ln w="19050">
            <a:solidFill>
              <a:srgbClr val="89847F"/>
            </a:solidFill>
            <a:miter lim="400000"/>
            <a:headEnd type="arrow"/>
          </a:ln>
        </p:spPr>
        <p:txBody>
          <a:bodyPr lIns="50800" tIns="50800" rIns="50800" bIns="50800" anchor="ctr"/>
          <a:lstStyle/>
          <a:p>
            <a:pPr>
              <a:defRPr b="0" sz="3200">
                <a:solidFill>
                  <a:srgbClr val="414141"/>
                </a:solidFill>
                <a:latin typeface="Palatino"/>
                <a:ea typeface="Palatino"/>
                <a:cs typeface="Palatino"/>
                <a:sym typeface="Palatino"/>
              </a:defRPr>
            </a:pPr>
          </a:p>
        </p:txBody>
      </p:sp>
      <p:sp>
        <p:nvSpPr>
          <p:cNvPr id="327" name="Linha"/>
          <p:cNvSpPr/>
          <p:nvPr/>
        </p:nvSpPr>
        <p:spPr>
          <a:xfrm flipH="1">
            <a:off x="6286531" y="4985982"/>
            <a:ext cx="1231311" cy="740037"/>
          </a:xfrm>
          <a:prstGeom prst="line">
            <a:avLst/>
          </a:prstGeom>
          <a:ln w="19050">
            <a:solidFill>
              <a:srgbClr val="89847F"/>
            </a:solidFill>
            <a:miter lim="400000"/>
            <a:headEnd type="arrow"/>
          </a:ln>
        </p:spPr>
        <p:txBody>
          <a:bodyPr lIns="50800" tIns="50800" rIns="50800" bIns="50800" anchor="ctr"/>
          <a:lstStyle/>
          <a:p>
            <a:pPr>
              <a:defRPr b="0" sz="3200">
                <a:solidFill>
                  <a:srgbClr val="414141"/>
                </a:solidFill>
                <a:latin typeface="Palatino"/>
                <a:ea typeface="Palatino"/>
                <a:cs typeface="Palatino"/>
                <a:sym typeface="Palatino"/>
              </a:defRPr>
            </a:pPr>
          </a:p>
        </p:txBody>
      </p:sp>
      <p:sp>
        <p:nvSpPr>
          <p:cNvPr id="328" name="Linha"/>
          <p:cNvSpPr/>
          <p:nvPr/>
        </p:nvSpPr>
        <p:spPr>
          <a:xfrm flipH="1" flipV="1">
            <a:off x="7650300" y="3054625"/>
            <a:ext cx="272593" cy="556730"/>
          </a:xfrm>
          <a:prstGeom prst="line">
            <a:avLst/>
          </a:prstGeom>
          <a:ln w="19050">
            <a:solidFill>
              <a:srgbClr val="89847F"/>
            </a:solidFill>
            <a:miter lim="400000"/>
            <a:headEnd type="arrow"/>
          </a:ln>
        </p:spPr>
        <p:txBody>
          <a:bodyPr lIns="50800" tIns="50800" rIns="50800" bIns="50800" anchor="ctr"/>
          <a:lstStyle/>
          <a:p>
            <a:pPr>
              <a:defRPr b="0" sz="3200">
                <a:solidFill>
                  <a:srgbClr val="414141"/>
                </a:solidFill>
                <a:latin typeface="Palatino"/>
                <a:ea typeface="Palatino"/>
                <a:cs typeface="Palatino"/>
                <a:sym typeface="Palatino"/>
              </a:defRPr>
            </a:pPr>
          </a:p>
        </p:txBody>
      </p:sp>
      <p:sp>
        <p:nvSpPr>
          <p:cNvPr id="329" name="Forma"/>
          <p:cNvSpPr/>
          <p:nvPr/>
        </p:nvSpPr>
        <p:spPr>
          <a:xfrm>
            <a:off x="7884052" y="3955049"/>
            <a:ext cx="885150" cy="849305"/>
          </a:xfrm>
          <a:custGeom>
            <a:avLst/>
            <a:gdLst/>
            <a:ahLst/>
            <a:cxnLst>
              <a:cxn ang="0">
                <a:pos x="wd2" y="hd2"/>
              </a:cxn>
              <a:cxn ang="5400000">
                <a:pos x="wd2" y="hd2"/>
              </a:cxn>
              <a:cxn ang="10800000">
                <a:pos x="wd2" y="hd2"/>
              </a:cxn>
              <a:cxn ang="16200000">
                <a:pos x="wd2" y="hd2"/>
              </a:cxn>
            </a:cxnLst>
            <a:rect l="0" t="0" r="r" b="b"/>
            <a:pathLst>
              <a:path w="19678" h="20595" fill="norm" stroke="1" extrusionOk="0">
                <a:moveTo>
                  <a:pt x="9839" y="0"/>
                </a:moveTo>
                <a:cubicBezTo>
                  <a:pt x="7320" y="0"/>
                  <a:pt x="4804" y="1008"/>
                  <a:pt x="2882" y="3018"/>
                </a:cubicBezTo>
                <a:cubicBezTo>
                  <a:pt x="-961" y="7038"/>
                  <a:pt x="-961" y="13559"/>
                  <a:pt x="2882" y="17579"/>
                </a:cubicBezTo>
                <a:cubicBezTo>
                  <a:pt x="6726" y="21600"/>
                  <a:pt x="12952" y="21600"/>
                  <a:pt x="16796" y="17579"/>
                </a:cubicBezTo>
                <a:cubicBezTo>
                  <a:pt x="20639" y="13559"/>
                  <a:pt x="20639" y="7038"/>
                  <a:pt x="16796" y="3018"/>
                </a:cubicBezTo>
                <a:cubicBezTo>
                  <a:pt x="14874" y="1008"/>
                  <a:pt x="12358" y="0"/>
                  <a:pt x="9839" y="0"/>
                </a:cubicBezTo>
                <a:close/>
                <a:moveTo>
                  <a:pt x="9784" y="2793"/>
                </a:moveTo>
                <a:cubicBezTo>
                  <a:pt x="9983" y="4179"/>
                  <a:pt x="10285" y="4896"/>
                  <a:pt x="10509" y="5238"/>
                </a:cubicBezTo>
                <a:cubicBezTo>
                  <a:pt x="10438" y="5238"/>
                  <a:pt x="10355" y="5212"/>
                  <a:pt x="10282" y="5180"/>
                </a:cubicBezTo>
                <a:cubicBezTo>
                  <a:pt x="10608" y="6145"/>
                  <a:pt x="11118" y="6840"/>
                  <a:pt x="11451" y="7290"/>
                </a:cubicBezTo>
                <a:cubicBezTo>
                  <a:pt x="11353" y="7262"/>
                  <a:pt x="11110" y="7225"/>
                  <a:pt x="10965" y="7187"/>
                </a:cubicBezTo>
                <a:cubicBezTo>
                  <a:pt x="11158" y="7443"/>
                  <a:pt x="11352" y="7631"/>
                  <a:pt x="11352" y="7631"/>
                </a:cubicBezTo>
                <a:cubicBezTo>
                  <a:pt x="11289" y="7629"/>
                  <a:pt x="11197" y="7616"/>
                  <a:pt x="11094" y="7593"/>
                </a:cubicBezTo>
                <a:cubicBezTo>
                  <a:pt x="11222" y="7795"/>
                  <a:pt x="11400" y="8034"/>
                  <a:pt x="11660" y="8352"/>
                </a:cubicBezTo>
                <a:cubicBezTo>
                  <a:pt x="11542" y="8307"/>
                  <a:pt x="11446" y="8290"/>
                  <a:pt x="11358" y="8268"/>
                </a:cubicBezTo>
                <a:cubicBezTo>
                  <a:pt x="11611" y="8611"/>
                  <a:pt x="11936" y="8880"/>
                  <a:pt x="11936" y="8880"/>
                </a:cubicBezTo>
                <a:cubicBezTo>
                  <a:pt x="11875" y="8881"/>
                  <a:pt x="11791" y="8875"/>
                  <a:pt x="11690" y="8860"/>
                </a:cubicBezTo>
                <a:cubicBezTo>
                  <a:pt x="12106" y="9376"/>
                  <a:pt x="12597" y="9871"/>
                  <a:pt x="12853" y="10083"/>
                </a:cubicBezTo>
                <a:cubicBezTo>
                  <a:pt x="12366" y="10003"/>
                  <a:pt x="12210" y="10035"/>
                  <a:pt x="11961" y="9935"/>
                </a:cubicBezTo>
                <a:cubicBezTo>
                  <a:pt x="12216" y="10294"/>
                  <a:pt x="12564" y="10579"/>
                  <a:pt x="12564" y="10579"/>
                </a:cubicBezTo>
                <a:cubicBezTo>
                  <a:pt x="12460" y="10580"/>
                  <a:pt x="12286" y="10561"/>
                  <a:pt x="12084" y="10514"/>
                </a:cubicBezTo>
                <a:cubicBezTo>
                  <a:pt x="12338" y="10807"/>
                  <a:pt x="12599" y="11050"/>
                  <a:pt x="12773" y="11171"/>
                </a:cubicBezTo>
                <a:cubicBezTo>
                  <a:pt x="12384" y="11171"/>
                  <a:pt x="12238" y="11144"/>
                  <a:pt x="11986" y="11003"/>
                </a:cubicBezTo>
                <a:cubicBezTo>
                  <a:pt x="12339" y="11461"/>
                  <a:pt x="12626" y="11789"/>
                  <a:pt x="13314" y="12136"/>
                </a:cubicBezTo>
                <a:cubicBezTo>
                  <a:pt x="13041" y="12222"/>
                  <a:pt x="12525" y="12143"/>
                  <a:pt x="12287" y="12110"/>
                </a:cubicBezTo>
                <a:cubicBezTo>
                  <a:pt x="12437" y="12249"/>
                  <a:pt x="12882" y="12554"/>
                  <a:pt x="13037" y="12618"/>
                </a:cubicBezTo>
                <a:cubicBezTo>
                  <a:pt x="12873" y="12644"/>
                  <a:pt x="12683" y="12642"/>
                  <a:pt x="12508" y="12567"/>
                </a:cubicBezTo>
                <a:cubicBezTo>
                  <a:pt x="12718" y="12761"/>
                  <a:pt x="12992" y="13071"/>
                  <a:pt x="13382" y="13242"/>
                </a:cubicBezTo>
                <a:cubicBezTo>
                  <a:pt x="13054" y="13343"/>
                  <a:pt x="12777" y="13286"/>
                  <a:pt x="12521" y="13185"/>
                </a:cubicBezTo>
                <a:cubicBezTo>
                  <a:pt x="12837" y="13501"/>
                  <a:pt x="13089" y="13645"/>
                  <a:pt x="13505" y="13738"/>
                </a:cubicBezTo>
                <a:cubicBezTo>
                  <a:pt x="13304" y="13844"/>
                  <a:pt x="13096" y="13863"/>
                  <a:pt x="12791" y="13783"/>
                </a:cubicBezTo>
                <a:cubicBezTo>
                  <a:pt x="12940" y="14061"/>
                  <a:pt x="13490" y="14309"/>
                  <a:pt x="13745" y="14304"/>
                </a:cubicBezTo>
                <a:cubicBezTo>
                  <a:pt x="13540" y="14416"/>
                  <a:pt x="13379" y="14447"/>
                  <a:pt x="12908" y="14330"/>
                </a:cubicBezTo>
                <a:cubicBezTo>
                  <a:pt x="13231" y="14663"/>
                  <a:pt x="13522" y="14778"/>
                  <a:pt x="13936" y="14903"/>
                </a:cubicBezTo>
                <a:cubicBezTo>
                  <a:pt x="13655" y="15069"/>
                  <a:pt x="13302" y="15101"/>
                  <a:pt x="12964" y="15025"/>
                </a:cubicBezTo>
                <a:cubicBezTo>
                  <a:pt x="13417" y="15361"/>
                  <a:pt x="13749" y="15345"/>
                  <a:pt x="14077" y="15256"/>
                </a:cubicBezTo>
                <a:cubicBezTo>
                  <a:pt x="14089" y="15253"/>
                  <a:pt x="13612" y="15548"/>
                  <a:pt x="13240" y="15591"/>
                </a:cubicBezTo>
                <a:cubicBezTo>
                  <a:pt x="13380" y="15667"/>
                  <a:pt x="13582" y="15780"/>
                  <a:pt x="13745" y="15752"/>
                </a:cubicBezTo>
                <a:cubicBezTo>
                  <a:pt x="13230" y="16049"/>
                  <a:pt x="12953" y="15997"/>
                  <a:pt x="12595" y="15984"/>
                </a:cubicBezTo>
                <a:cubicBezTo>
                  <a:pt x="12943" y="16145"/>
                  <a:pt x="13093" y="16125"/>
                  <a:pt x="13093" y="16125"/>
                </a:cubicBezTo>
                <a:cubicBezTo>
                  <a:pt x="13093" y="16125"/>
                  <a:pt x="12059" y="16276"/>
                  <a:pt x="11598" y="16087"/>
                </a:cubicBezTo>
                <a:cubicBezTo>
                  <a:pt x="11928" y="16338"/>
                  <a:pt x="12133" y="16325"/>
                  <a:pt x="12133" y="16325"/>
                </a:cubicBezTo>
                <a:cubicBezTo>
                  <a:pt x="12133" y="16325"/>
                  <a:pt x="11061" y="16433"/>
                  <a:pt x="10196" y="16209"/>
                </a:cubicBezTo>
                <a:lnTo>
                  <a:pt x="10196" y="17798"/>
                </a:lnTo>
                <a:lnTo>
                  <a:pt x="9261" y="17798"/>
                </a:lnTo>
                <a:cubicBezTo>
                  <a:pt x="9261" y="17416"/>
                  <a:pt x="9250" y="16301"/>
                  <a:pt x="9249" y="16177"/>
                </a:cubicBezTo>
                <a:cubicBezTo>
                  <a:pt x="8383" y="16438"/>
                  <a:pt x="7348" y="16325"/>
                  <a:pt x="7348" y="16325"/>
                </a:cubicBezTo>
                <a:cubicBezTo>
                  <a:pt x="7348" y="16325"/>
                  <a:pt x="7564" y="16269"/>
                  <a:pt x="7692" y="16099"/>
                </a:cubicBezTo>
                <a:cubicBezTo>
                  <a:pt x="7248" y="16205"/>
                  <a:pt x="6388" y="16125"/>
                  <a:pt x="6388" y="16125"/>
                </a:cubicBezTo>
                <a:cubicBezTo>
                  <a:pt x="6388" y="16125"/>
                  <a:pt x="6621" y="16057"/>
                  <a:pt x="6794" y="15900"/>
                </a:cubicBezTo>
                <a:cubicBezTo>
                  <a:pt x="6405" y="15845"/>
                  <a:pt x="6182" y="15816"/>
                  <a:pt x="5829" y="15649"/>
                </a:cubicBezTo>
                <a:cubicBezTo>
                  <a:pt x="5956" y="15659"/>
                  <a:pt x="6087" y="15627"/>
                  <a:pt x="6204" y="15565"/>
                </a:cubicBezTo>
                <a:cubicBezTo>
                  <a:pt x="5877" y="15518"/>
                  <a:pt x="5590" y="15271"/>
                  <a:pt x="5601" y="15244"/>
                </a:cubicBezTo>
                <a:cubicBezTo>
                  <a:pt x="5922" y="15299"/>
                  <a:pt x="6379" y="15202"/>
                  <a:pt x="6628" y="14935"/>
                </a:cubicBezTo>
                <a:cubicBezTo>
                  <a:pt x="6417" y="15049"/>
                  <a:pt x="6028" y="14993"/>
                  <a:pt x="5859" y="14961"/>
                </a:cubicBezTo>
                <a:cubicBezTo>
                  <a:pt x="6084" y="14864"/>
                  <a:pt x="6294" y="14716"/>
                  <a:pt x="6474" y="14529"/>
                </a:cubicBezTo>
                <a:cubicBezTo>
                  <a:pt x="6362" y="14607"/>
                  <a:pt x="6235" y="14651"/>
                  <a:pt x="6105" y="14652"/>
                </a:cubicBezTo>
                <a:cubicBezTo>
                  <a:pt x="6262" y="14552"/>
                  <a:pt x="6471" y="14393"/>
                  <a:pt x="6561" y="14208"/>
                </a:cubicBezTo>
                <a:cubicBezTo>
                  <a:pt x="6250" y="14435"/>
                  <a:pt x="5816" y="14428"/>
                  <a:pt x="5687" y="14420"/>
                </a:cubicBezTo>
                <a:cubicBezTo>
                  <a:pt x="6220" y="14100"/>
                  <a:pt x="6401" y="14027"/>
                  <a:pt x="6714" y="13603"/>
                </a:cubicBezTo>
                <a:cubicBezTo>
                  <a:pt x="6366" y="13689"/>
                  <a:pt x="6178" y="13644"/>
                  <a:pt x="5872" y="13538"/>
                </a:cubicBezTo>
                <a:cubicBezTo>
                  <a:pt x="6203" y="13471"/>
                  <a:pt x="6769" y="13156"/>
                  <a:pt x="6991" y="12901"/>
                </a:cubicBezTo>
                <a:cubicBezTo>
                  <a:pt x="6837" y="12899"/>
                  <a:pt x="6688" y="12884"/>
                  <a:pt x="6548" y="12863"/>
                </a:cubicBezTo>
                <a:cubicBezTo>
                  <a:pt x="6747" y="12781"/>
                  <a:pt x="6957" y="12604"/>
                  <a:pt x="7139" y="12419"/>
                </a:cubicBezTo>
                <a:cubicBezTo>
                  <a:pt x="6792" y="12538"/>
                  <a:pt x="6492" y="12544"/>
                  <a:pt x="6118" y="12477"/>
                </a:cubicBezTo>
                <a:cubicBezTo>
                  <a:pt x="6703" y="12122"/>
                  <a:pt x="7024" y="11865"/>
                  <a:pt x="7397" y="11428"/>
                </a:cubicBezTo>
                <a:cubicBezTo>
                  <a:pt x="7152" y="11492"/>
                  <a:pt x="6931" y="11440"/>
                  <a:pt x="6813" y="11415"/>
                </a:cubicBezTo>
                <a:cubicBezTo>
                  <a:pt x="6813" y="11415"/>
                  <a:pt x="7306" y="11260"/>
                  <a:pt x="7563" y="11010"/>
                </a:cubicBezTo>
                <a:cubicBezTo>
                  <a:pt x="7222" y="11114"/>
                  <a:pt x="6987" y="11100"/>
                  <a:pt x="6505" y="11138"/>
                </a:cubicBezTo>
                <a:cubicBezTo>
                  <a:pt x="6977" y="10876"/>
                  <a:pt x="7390" y="10564"/>
                  <a:pt x="7766" y="10167"/>
                </a:cubicBezTo>
                <a:cubicBezTo>
                  <a:pt x="7504" y="10298"/>
                  <a:pt x="7235" y="10282"/>
                  <a:pt x="7096" y="10276"/>
                </a:cubicBezTo>
                <a:cubicBezTo>
                  <a:pt x="7096" y="10276"/>
                  <a:pt x="7301" y="10167"/>
                  <a:pt x="7508" y="10006"/>
                </a:cubicBezTo>
                <a:cubicBezTo>
                  <a:pt x="7294" y="10072"/>
                  <a:pt x="7048" y="10112"/>
                  <a:pt x="6739" y="10096"/>
                </a:cubicBezTo>
                <a:cubicBezTo>
                  <a:pt x="7000" y="9922"/>
                  <a:pt x="7514" y="9493"/>
                  <a:pt x="7957" y="8957"/>
                </a:cubicBezTo>
                <a:cubicBezTo>
                  <a:pt x="7781" y="8989"/>
                  <a:pt x="7630" y="8974"/>
                  <a:pt x="7532" y="8970"/>
                </a:cubicBezTo>
                <a:cubicBezTo>
                  <a:pt x="7532" y="8970"/>
                  <a:pt x="8121" y="8662"/>
                  <a:pt x="8357" y="8288"/>
                </a:cubicBezTo>
                <a:cubicBezTo>
                  <a:pt x="8181" y="8352"/>
                  <a:pt x="7922" y="8429"/>
                  <a:pt x="7791" y="8436"/>
                </a:cubicBezTo>
                <a:cubicBezTo>
                  <a:pt x="8062" y="8150"/>
                  <a:pt x="8392" y="7752"/>
                  <a:pt x="8640" y="7342"/>
                </a:cubicBezTo>
                <a:cubicBezTo>
                  <a:pt x="8520" y="7379"/>
                  <a:pt x="8411" y="7390"/>
                  <a:pt x="8338" y="7400"/>
                </a:cubicBezTo>
                <a:cubicBezTo>
                  <a:pt x="8338" y="7400"/>
                  <a:pt x="8647" y="7152"/>
                  <a:pt x="8836" y="6859"/>
                </a:cubicBezTo>
                <a:cubicBezTo>
                  <a:pt x="8668" y="6942"/>
                  <a:pt x="8306" y="7048"/>
                  <a:pt x="8172" y="7078"/>
                </a:cubicBezTo>
                <a:cubicBezTo>
                  <a:pt x="8525" y="6641"/>
                  <a:pt x="8986" y="6149"/>
                  <a:pt x="9353" y="5206"/>
                </a:cubicBezTo>
                <a:cubicBezTo>
                  <a:pt x="9288" y="5231"/>
                  <a:pt x="9219" y="5251"/>
                  <a:pt x="9156" y="5251"/>
                </a:cubicBezTo>
                <a:cubicBezTo>
                  <a:pt x="9379" y="4912"/>
                  <a:pt x="9578" y="4202"/>
                  <a:pt x="9777" y="2838"/>
                </a:cubicBezTo>
                <a:cubicBezTo>
                  <a:pt x="9779" y="2822"/>
                  <a:pt x="9782" y="2809"/>
                  <a:pt x="9784" y="2793"/>
                </a:cubicBezTo>
                <a:close/>
              </a:path>
            </a:pathLst>
          </a:custGeom>
          <a:solidFill>
            <a:srgbClr val="FFFFFF"/>
          </a:solidFill>
          <a:ln w="12700">
            <a:miter lim="400000"/>
          </a:ln>
        </p:spPr>
        <p:txBody>
          <a:bodyPr lIns="38100" tIns="38100" rIns="38100" bIns="38100" anchor="ctr"/>
          <a:lstStyle/>
          <a:p>
            <a:pPr defTabSz="778933">
              <a:defRPr b="0" sz="2800">
                <a:solidFill>
                  <a:srgbClr val="FFFFFF"/>
                </a:solidFill>
                <a:latin typeface="+mj-lt"/>
                <a:ea typeface="+mj-ea"/>
                <a:cs typeface="+mj-cs"/>
                <a:sym typeface="Helvetica Neue Medium"/>
              </a:defRPr>
            </a:pPr>
          </a:p>
        </p:txBody>
      </p:sp>
      <p:sp>
        <p:nvSpPr>
          <p:cNvPr id="330" name="Achievements…"/>
          <p:cNvSpPr txBox="1"/>
          <p:nvPr/>
        </p:nvSpPr>
        <p:spPr>
          <a:xfrm>
            <a:off x="4684207" y="3413649"/>
            <a:ext cx="2114264" cy="173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lnSpc>
                <a:spcPts val="3200"/>
              </a:lnSpc>
              <a:defRPr b="0" sz="1900">
                <a:latin typeface="Bradley Hand ITC TT-Bold"/>
                <a:ea typeface="Bradley Hand ITC TT-Bold"/>
                <a:cs typeface="Bradley Hand ITC TT-Bold"/>
                <a:sym typeface="Bradley Hand ITC TT-Bold"/>
              </a:defRPr>
            </a:pPr>
            <a:r>
              <a:t>Achievements</a:t>
            </a:r>
          </a:p>
          <a:p>
            <a:pPr algn="l">
              <a:lnSpc>
                <a:spcPct val="110000"/>
              </a:lnSpc>
              <a:defRPr b="0" sz="1500">
                <a:solidFill>
                  <a:srgbClr val="66635F"/>
                </a:solidFill>
                <a:latin typeface="Bradley Hand ITC TT-Bold"/>
                <a:ea typeface="Bradley Hand ITC TT-Bold"/>
                <a:cs typeface="Bradley Hand ITC TT-Bold"/>
                <a:sym typeface="Bradley Hand ITC TT-Bold"/>
              </a:defRPr>
            </a:pPr>
            <a:r>
              <a:t>Medals to recognize </a:t>
            </a:r>
          </a:p>
          <a:p>
            <a:pPr algn="l">
              <a:lnSpc>
                <a:spcPct val="110000"/>
              </a:lnSpc>
              <a:defRPr b="0" sz="1500">
                <a:solidFill>
                  <a:srgbClr val="66635F"/>
                </a:solidFill>
                <a:latin typeface="Bradley Hand ITC TT-Bold"/>
                <a:ea typeface="Bradley Hand ITC TT-Bold"/>
                <a:cs typeface="Bradley Hand ITC TT-Bold"/>
                <a:sym typeface="Bradley Hand ITC TT-Bold"/>
              </a:defRPr>
            </a:pPr>
            <a:r>
              <a:t>achievements</a:t>
            </a:r>
          </a:p>
        </p:txBody>
      </p:sp>
      <p:sp>
        <p:nvSpPr>
          <p:cNvPr id="331" name="Virtual Forest…"/>
          <p:cNvSpPr txBox="1"/>
          <p:nvPr/>
        </p:nvSpPr>
        <p:spPr>
          <a:xfrm>
            <a:off x="4676030" y="5369449"/>
            <a:ext cx="2529514" cy="173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lnSpc>
                <a:spcPts val="3200"/>
              </a:lnSpc>
              <a:defRPr b="0" sz="1900">
                <a:latin typeface="Bradley Hand ITC TT-Bold"/>
                <a:ea typeface="Bradley Hand ITC TT-Bold"/>
                <a:cs typeface="Bradley Hand ITC TT-Bold"/>
                <a:sym typeface="Bradley Hand ITC TT-Bold"/>
              </a:defRPr>
            </a:pPr>
            <a:r>
              <a:t>Virtual Forest</a:t>
            </a:r>
          </a:p>
          <a:p>
            <a:pPr algn="l">
              <a:lnSpc>
                <a:spcPct val="110000"/>
              </a:lnSpc>
              <a:spcBef>
                <a:spcPts val="700"/>
              </a:spcBef>
              <a:defRPr b="0" sz="1500">
                <a:solidFill>
                  <a:srgbClr val="66635F"/>
                </a:solidFill>
                <a:latin typeface="Bradley Hand ITC TT-Bold"/>
                <a:ea typeface="Bradley Hand ITC TT-Bold"/>
                <a:cs typeface="Bradley Hand ITC TT-Bold"/>
                <a:sym typeface="Bradley Hand ITC TT-Bold"/>
              </a:defRPr>
            </a:pPr>
            <a:r>
              <a:t>Gamified element</a:t>
            </a:r>
          </a:p>
          <a:p>
            <a:pPr algn="l">
              <a:lnSpc>
                <a:spcPct val="110000"/>
              </a:lnSpc>
              <a:spcBef>
                <a:spcPts val="700"/>
              </a:spcBef>
              <a:defRPr b="0" sz="1500">
                <a:solidFill>
                  <a:srgbClr val="66635F"/>
                </a:solidFill>
                <a:latin typeface="Bradley Hand ITC TT-Bold"/>
                <a:ea typeface="Bradley Hand ITC TT-Bold"/>
                <a:cs typeface="Bradley Hand ITC TT-Bold"/>
                <a:sym typeface="Bradley Hand ITC TT-Bold"/>
              </a:defRPr>
            </a:pPr>
            <a:r>
              <a:t>Use points and rewards to add animals and plants</a:t>
            </a:r>
          </a:p>
        </p:txBody>
      </p:sp>
      <p:sp>
        <p:nvSpPr>
          <p:cNvPr id="332" name="Challenges…"/>
          <p:cNvSpPr txBox="1"/>
          <p:nvPr/>
        </p:nvSpPr>
        <p:spPr>
          <a:xfrm>
            <a:off x="8456107" y="6178015"/>
            <a:ext cx="2740851" cy="173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lnSpc>
                <a:spcPts val="3200"/>
              </a:lnSpc>
              <a:defRPr b="0" sz="1900">
                <a:latin typeface="Bradley Hand ITC TT-Bold"/>
                <a:ea typeface="Bradley Hand ITC TT-Bold"/>
                <a:cs typeface="Bradley Hand ITC TT-Bold"/>
                <a:sym typeface="Bradley Hand ITC TT-Bold"/>
              </a:defRPr>
            </a:pPr>
            <a:r>
              <a:t>Challenges</a:t>
            </a:r>
          </a:p>
          <a:p>
            <a:pPr algn="l">
              <a:lnSpc>
                <a:spcPct val="110000"/>
              </a:lnSpc>
              <a:spcBef>
                <a:spcPts val="700"/>
              </a:spcBef>
              <a:defRPr b="0" sz="1500">
                <a:solidFill>
                  <a:srgbClr val="66635F"/>
                </a:solidFill>
                <a:latin typeface="Bradley Hand ITC TT-Bold"/>
                <a:ea typeface="Bradley Hand ITC TT-Bold"/>
                <a:cs typeface="Bradley Hand ITC TT-Bold"/>
                <a:sym typeface="Bradley Hand ITC TT-Bold"/>
              </a:defRPr>
            </a:pPr>
            <a:r>
              <a:t>Monthly challenges to help you live a greener lifestyle </a:t>
            </a:r>
          </a:p>
          <a:p>
            <a:pPr algn="l">
              <a:lnSpc>
                <a:spcPct val="110000"/>
              </a:lnSpc>
              <a:spcBef>
                <a:spcPts val="700"/>
              </a:spcBef>
              <a:defRPr b="0" sz="1500">
                <a:solidFill>
                  <a:srgbClr val="66635F"/>
                </a:solidFill>
                <a:latin typeface="Bradley Hand ITC TT-Bold"/>
                <a:ea typeface="Bradley Hand ITC TT-Bold"/>
                <a:cs typeface="Bradley Hand ITC TT-Bold"/>
                <a:sym typeface="Bradley Hand ITC TT-Bold"/>
              </a:defRPr>
            </a:pPr>
            <a:r>
              <a:t>Share challenges with friends</a:t>
            </a:r>
          </a:p>
        </p:txBody>
      </p:sp>
      <p:sp>
        <p:nvSpPr>
          <p:cNvPr id="333" name="Score…"/>
          <p:cNvSpPr txBox="1"/>
          <p:nvPr/>
        </p:nvSpPr>
        <p:spPr>
          <a:xfrm>
            <a:off x="10120069" y="4491169"/>
            <a:ext cx="2529514" cy="1734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lnSpc>
                <a:spcPts val="3200"/>
              </a:lnSpc>
              <a:defRPr b="0" sz="1900">
                <a:latin typeface="Bradley Hand ITC TT-Bold"/>
                <a:ea typeface="Bradley Hand ITC TT-Bold"/>
                <a:cs typeface="Bradley Hand ITC TT-Bold"/>
                <a:sym typeface="Bradley Hand ITC TT-Bold"/>
              </a:defRPr>
            </a:pPr>
            <a:r>
              <a:t>Score</a:t>
            </a:r>
          </a:p>
          <a:p>
            <a:pPr algn="l">
              <a:lnSpc>
                <a:spcPct val="110000"/>
              </a:lnSpc>
              <a:defRPr b="0" sz="1500">
                <a:solidFill>
                  <a:srgbClr val="66635F"/>
                </a:solidFill>
                <a:latin typeface="Bradley Hand ITC TT-Bold"/>
                <a:ea typeface="Bradley Hand ITC TT-Bold"/>
                <a:cs typeface="Bradley Hand ITC TT-Bold"/>
                <a:sym typeface="Bradley Hand ITC TT-Bold"/>
              </a:defRPr>
            </a:pPr>
            <a:r>
              <a:t>Algorithm that compares trash and recycling to similar households and awards points</a:t>
            </a:r>
          </a:p>
        </p:txBody>
      </p:sp>
      <p:sp>
        <p:nvSpPr>
          <p:cNvPr id="334" name="Marketplace…"/>
          <p:cNvSpPr txBox="1"/>
          <p:nvPr/>
        </p:nvSpPr>
        <p:spPr>
          <a:xfrm>
            <a:off x="9726369" y="1673748"/>
            <a:ext cx="2722544" cy="23833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lnSpc>
                <a:spcPts val="3200"/>
              </a:lnSpc>
              <a:defRPr b="0" sz="1900">
                <a:latin typeface="Bradley Hand ITC TT-Bold"/>
                <a:ea typeface="Bradley Hand ITC TT-Bold"/>
                <a:cs typeface="Bradley Hand ITC TT-Bold"/>
                <a:sym typeface="Bradley Hand ITC TT-Bold"/>
              </a:defRPr>
            </a:pPr>
            <a:r>
              <a:t>Marketplace</a:t>
            </a:r>
          </a:p>
          <a:p>
            <a:pPr marL="297656" indent="-297656" algn="l">
              <a:lnSpc>
                <a:spcPct val="110000"/>
              </a:lnSpc>
              <a:spcBef>
                <a:spcPts val="500"/>
              </a:spcBef>
              <a:buSzPct val="100000"/>
              <a:buAutoNum type="arabicPeriod" startAt="1"/>
              <a:defRPr b="0" sz="1500">
                <a:solidFill>
                  <a:srgbClr val="66635F"/>
                </a:solidFill>
                <a:latin typeface="Bradley Hand ITC TT-Bold"/>
                <a:ea typeface="Bradley Hand ITC TT-Bold"/>
                <a:cs typeface="Bradley Hand ITC TT-Bold"/>
                <a:sym typeface="Bradley Hand ITC TT-Bold"/>
              </a:defRPr>
            </a:pPr>
            <a:r>
              <a:t>“Green products”</a:t>
            </a:r>
          </a:p>
          <a:p>
            <a:pPr marL="444500" indent="-152400" algn="l">
              <a:lnSpc>
                <a:spcPct val="110000"/>
              </a:lnSpc>
              <a:spcBef>
                <a:spcPts val="500"/>
              </a:spcBef>
              <a:buSzPct val="145000"/>
              <a:buChar char="•"/>
              <a:defRPr b="0" sz="1500">
                <a:solidFill>
                  <a:srgbClr val="66635F"/>
                </a:solidFill>
                <a:latin typeface="Bradley Hand ITC TT-Bold"/>
                <a:ea typeface="Bradley Hand ITC TT-Bold"/>
                <a:cs typeface="Bradley Hand ITC TT-Bold"/>
                <a:sym typeface="Bradley Hand ITC TT-Bold"/>
              </a:defRPr>
            </a:pPr>
            <a:r>
              <a:t>Ad revenue funds   environmental restoration</a:t>
            </a:r>
          </a:p>
          <a:p>
            <a:pPr marL="297656" indent="-297656" algn="l">
              <a:lnSpc>
                <a:spcPct val="110000"/>
              </a:lnSpc>
              <a:spcBef>
                <a:spcPts val="500"/>
              </a:spcBef>
              <a:buSzPct val="100000"/>
              <a:buAutoNum type="arabicPeriod" startAt="2"/>
              <a:defRPr b="0" sz="1500">
                <a:solidFill>
                  <a:srgbClr val="66635F"/>
                </a:solidFill>
                <a:latin typeface="Bradley Hand ITC TT-Bold"/>
                <a:ea typeface="Bradley Hand ITC TT-Bold"/>
                <a:cs typeface="Bradley Hand ITC TT-Bold"/>
                <a:sym typeface="Bradley Hand ITC TT-Bold"/>
              </a:defRPr>
            </a:pPr>
            <a:r>
              <a:t>Donation</a:t>
            </a:r>
          </a:p>
          <a:p>
            <a:pPr marL="297656" indent="-297656" algn="l">
              <a:lnSpc>
                <a:spcPct val="110000"/>
              </a:lnSpc>
              <a:spcBef>
                <a:spcPts val="500"/>
              </a:spcBef>
              <a:buSzPct val="100000"/>
              <a:buAutoNum type="arabicPeriod" startAt="2"/>
              <a:defRPr b="0" sz="1500">
                <a:solidFill>
                  <a:srgbClr val="66635F"/>
                </a:solidFill>
                <a:latin typeface="Bradley Hand ITC TT-Bold"/>
                <a:ea typeface="Bradley Hand ITC TT-Bold"/>
                <a:cs typeface="Bradley Hand ITC TT-Bold"/>
                <a:sym typeface="Bradley Hand ITC TT-Bold"/>
              </a:defRPr>
            </a:pPr>
            <a:r>
              <a:t>Virtual forest items</a:t>
            </a:r>
          </a:p>
        </p:txBody>
      </p:sp>
      <p:sp>
        <p:nvSpPr>
          <p:cNvPr id="335" name="Linha"/>
          <p:cNvSpPr/>
          <p:nvPr/>
        </p:nvSpPr>
        <p:spPr>
          <a:xfrm>
            <a:off x="6391767" y="4124505"/>
            <a:ext cx="1137851" cy="1"/>
          </a:xfrm>
          <a:prstGeom prst="line">
            <a:avLst/>
          </a:prstGeom>
          <a:ln w="19050">
            <a:solidFill>
              <a:srgbClr val="89847F"/>
            </a:solidFill>
            <a:miter lim="400000"/>
            <a:tailEnd type="arrow"/>
          </a:ln>
        </p:spPr>
        <p:txBody>
          <a:bodyPr lIns="50800" tIns="50800" rIns="50800" bIns="50800" anchor="ctr"/>
          <a:lstStyle/>
          <a:p>
            <a:pPr>
              <a:defRPr b="0" sz="3200">
                <a:solidFill>
                  <a:srgbClr val="414141"/>
                </a:solidFill>
                <a:latin typeface="Palatino"/>
                <a:ea typeface="Palatino"/>
                <a:cs typeface="Palatino"/>
                <a:sym typeface="Palatino"/>
              </a:defRPr>
            </a:pPr>
          </a:p>
        </p:txBody>
      </p:sp>
      <p:sp>
        <p:nvSpPr>
          <p:cNvPr id="336" name="Linha"/>
          <p:cNvSpPr/>
          <p:nvPr/>
        </p:nvSpPr>
        <p:spPr>
          <a:xfrm>
            <a:off x="8326626" y="5724815"/>
            <a:ext cx="1" cy="1962716"/>
          </a:xfrm>
          <a:prstGeom prst="line">
            <a:avLst/>
          </a:prstGeom>
          <a:ln w="19050">
            <a:solidFill>
              <a:srgbClr val="89847F"/>
            </a:solidFill>
            <a:miter lim="400000"/>
            <a:headEnd type="arrow"/>
          </a:ln>
        </p:spPr>
        <p:txBody>
          <a:bodyPr lIns="50800" tIns="50800" rIns="50800" bIns="50800" anchor="ctr"/>
          <a:lstStyle/>
          <a:p>
            <a:pPr>
              <a:defRPr b="0" sz="3200">
                <a:solidFill>
                  <a:srgbClr val="414141"/>
                </a:solidFill>
                <a:latin typeface="Palatino"/>
                <a:ea typeface="Palatino"/>
                <a:cs typeface="Palatino"/>
                <a:sym typeface="Palatino"/>
              </a:defRPr>
            </a:pPr>
          </a:p>
        </p:txBody>
      </p:sp>
      <p:sp>
        <p:nvSpPr>
          <p:cNvPr id="337"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1">
    <p:spTree>
      <p:nvGrpSpPr>
        <p:cNvPr id="1" name=""/>
        <p:cNvGrpSpPr/>
        <p:nvPr/>
      </p:nvGrpSpPr>
      <p:grpSpPr>
        <a:xfrm>
          <a:off x="0" y="0"/>
          <a:ext cx="0" cy="0"/>
          <a:chOff x="0" y="0"/>
          <a:chExt cx="0" cy="0"/>
        </a:xfrm>
      </p:grpSpPr>
      <p:sp>
        <p:nvSpPr>
          <p:cNvPr id="344"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45" name="What views do you need to create a feature in your app? Draw or mock up the key views, thinking about these questions:…"/>
          <p:cNvSpPr txBox="1"/>
          <p:nvPr/>
        </p:nvSpPr>
        <p:spPr>
          <a:xfrm>
            <a:off x="4762500" y="878772"/>
            <a:ext cx="7478121" cy="2202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600"/>
              </a:spcBef>
              <a:defRPr b="0" sz="1400"/>
            </a:pPr>
            <a:r>
              <a:t>What views do you need to create a feature in your app? Draw or mock up the key views, thinking about these questions: </a:t>
            </a:r>
          </a:p>
          <a:p>
            <a:pPr marL="152400" indent="-152400" algn="l">
              <a:lnSpc>
                <a:spcPct val="120000"/>
              </a:lnSpc>
              <a:spcBef>
                <a:spcPts val="600"/>
              </a:spcBef>
              <a:buSzPct val="130000"/>
              <a:buChar char="•"/>
              <a:defRPr b="0" sz="1400"/>
            </a:pPr>
            <a:r>
              <a:t>How will you display the data of your app?</a:t>
            </a:r>
          </a:p>
          <a:p>
            <a:pPr marL="152400" indent="-152400" algn="l">
              <a:lnSpc>
                <a:spcPct val="120000"/>
              </a:lnSpc>
              <a:spcBef>
                <a:spcPts val="600"/>
              </a:spcBef>
              <a:buSzPct val="130000"/>
              <a:buChar char="•"/>
              <a:defRPr b="0" sz="1400"/>
            </a:pPr>
            <a:r>
              <a:t>How are you capturing input from the user? </a:t>
            </a:r>
          </a:p>
          <a:p>
            <a:pPr marL="152400" indent="-152400" algn="l">
              <a:lnSpc>
                <a:spcPct val="120000"/>
              </a:lnSpc>
              <a:spcBef>
                <a:spcPts val="600"/>
              </a:spcBef>
              <a:buSzPct val="130000"/>
              <a:buChar char="•"/>
              <a:defRPr b="0" sz="1400"/>
            </a:pPr>
            <a:r>
              <a:t>Do you want to show particular views on multiple screens? </a:t>
            </a:r>
          </a:p>
          <a:p>
            <a:pPr algn="l">
              <a:lnSpc>
                <a:spcPct val="120000"/>
              </a:lnSpc>
              <a:spcBef>
                <a:spcPts val="1200"/>
              </a:spcBef>
              <a:defRPr b="0" sz="1400"/>
            </a:pPr>
            <a:r>
              <a:t>Use your answers to these questions to explore alternative input methods, to determine </a:t>
            </a:r>
            <a:br/>
            <a:r>
              <a:t>if you’re using too many different controls, and to locate views that you’ll want to make </a:t>
            </a:r>
            <a:br/>
            <a:r>
              <a:t>reusable in code.</a:t>
            </a:r>
          </a:p>
        </p:txBody>
      </p:sp>
      <p:sp>
        <p:nvSpPr>
          <p:cNvPr id="346"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2">
    <p:spTree>
      <p:nvGrpSpPr>
        <p:cNvPr id="1" name=""/>
        <p:cNvGrpSpPr/>
        <p:nvPr/>
      </p:nvGrpSpPr>
      <p:grpSpPr>
        <a:xfrm>
          <a:off x="0" y="0"/>
          <a:ext cx="0" cy="0"/>
          <a:chOff x="0" y="0"/>
          <a:chExt cx="0" cy="0"/>
        </a:xfrm>
      </p:grpSpPr>
      <p:sp>
        <p:nvSpPr>
          <p:cNvPr id="353"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54" name="Give your app some style and personality! But remember to keep it simple. You want the purpose of your app to shine through; you don’t want too many colors or unnecessary elements to distract your users. Create a mood board to guide your app design.…"/>
          <p:cNvSpPr txBox="1"/>
          <p:nvPr/>
        </p:nvSpPr>
        <p:spPr>
          <a:xfrm>
            <a:off x="4762500" y="1397000"/>
            <a:ext cx="7478121" cy="78951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2600"/>
              </a:spcBef>
              <a:defRPr b="0" sz="1400"/>
            </a:pPr>
            <a:r>
              <a:t>Give your app some style and personality! But remember to keep it simple. You want the purpose of your app to shine through; you</a:t>
            </a:r>
            <a:r>
              <a:rPr>
                <a:solidFill>
                  <a:srgbClr val="F25A73"/>
                </a:solidFill>
              </a:rPr>
              <a:t> </a:t>
            </a:r>
            <a:r>
              <a:t>don’t want too </a:t>
            </a:r>
            <a:r>
              <a:rPr spc="-14"/>
              <a:t>many colors or unnecessary elements to distract </a:t>
            </a:r>
            <a:r>
              <a:t>your users</a:t>
            </a:r>
            <a:r>
              <a:rPr spc="-14"/>
              <a:t>. Create a mood board to gui</a:t>
            </a:r>
            <a:r>
              <a:rPr spc="-14"/>
              <a:t>de your app design.</a:t>
            </a:r>
            <a:endParaRPr spc="-14"/>
          </a:p>
          <a:p>
            <a:pPr algn="l">
              <a:lnSpc>
                <a:spcPct val="120000"/>
              </a:lnSpc>
              <a:spcBef>
                <a:spcPts val="2600"/>
              </a:spcBef>
              <a:defRPr b="0" sz="1400"/>
            </a:pPr>
            <a:r>
              <a:t>Choose a color scheme.</a:t>
            </a:r>
          </a:p>
          <a:p>
            <a:pPr algn="l">
              <a:lnSpc>
                <a:spcPct val="120000"/>
              </a:lnSpc>
              <a:spcBef>
                <a:spcPts val="4800"/>
              </a:spcBef>
              <a:defRPr b="0" sz="1400"/>
            </a:pPr>
            <a:r>
              <a:t>Add example images of the types of vi</a:t>
            </a:r>
            <a:r>
              <a:t>suals needed.</a:t>
            </a:r>
          </a:p>
          <a:p>
            <a:pPr algn="l">
              <a:lnSpc>
                <a:spcPct val="120000"/>
              </a:lnSpc>
              <a:spcBef>
                <a:spcPts val="5900"/>
              </a:spcBef>
              <a:defRPr b="0" sz="1300"/>
            </a:pPr>
          </a:p>
          <a:p>
            <a:pPr algn="l">
              <a:lnSpc>
                <a:spcPct val="120000"/>
              </a:lnSpc>
              <a:spcBef>
                <a:spcPts val="7000"/>
              </a:spcBef>
              <a:defRPr b="0" sz="1300"/>
            </a:pPr>
          </a:p>
          <a:p>
            <a:pPr algn="l">
              <a:lnSpc>
                <a:spcPct val="120000"/>
              </a:lnSpc>
              <a:spcBef>
                <a:spcPts val="6000"/>
              </a:spcBef>
              <a:defRPr b="0" sz="1400"/>
            </a:pPr>
            <a:r>
              <a:t>What fonts will your app use?</a:t>
            </a:r>
          </a:p>
          <a:p>
            <a:pPr algn="l">
              <a:lnSpc>
                <a:spcPct val="120000"/>
              </a:lnSpc>
              <a:spcBef>
                <a:spcPts val="6500"/>
              </a:spcBef>
              <a:defRPr b="0" sz="1400"/>
            </a:pPr>
            <a:r>
              <a:t>Add phrases of design principles, such as “Keep it simple,” “Modern,” and so on.</a:t>
            </a:r>
          </a:p>
          <a:p>
            <a:pPr algn="l">
              <a:lnSpc>
                <a:spcPct val="120000"/>
              </a:lnSpc>
              <a:spcBef>
                <a:spcPts val="1200"/>
              </a:spcBef>
              <a:defRPr b="0" sz="1400"/>
            </a:pPr>
            <a:r>
              <a:t>Add sound files or describe the sounds your app will use to notify users of something, immerse them in a game atmosphere, or enhance the app mood. </a:t>
            </a:r>
          </a:p>
          <a:p>
            <a:pPr algn="l">
              <a:lnSpc>
                <a:spcPct val="120000"/>
              </a:lnSpc>
              <a:spcBef>
                <a:spcPts val="1200"/>
              </a:spcBef>
              <a:defRPr b="0" sz="1400"/>
            </a:pPr>
          </a:p>
        </p:txBody>
      </p:sp>
      <p:sp>
        <p:nvSpPr>
          <p:cNvPr id="355" name="Design"/>
          <p:cNvSpPr txBox="1"/>
          <p:nvPr/>
        </p:nvSpPr>
        <p:spPr>
          <a:xfrm>
            <a:off x="4762500" y="812800"/>
            <a:ext cx="1022808"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Design</a:t>
            </a:r>
          </a:p>
        </p:txBody>
      </p:sp>
      <p:sp>
        <p:nvSpPr>
          <p:cNvPr id="356" name="Círculo"/>
          <p:cNvSpPr/>
          <p:nvPr/>
        </p:nvSpPr>
        <p:spPr>
          <a:xfrm>
            <a:off x="6791118" y="2269638"/>
            <a:ext cx="507340" cy="507340"/>
          </a:xfrm>
          <a:prstGeom prst="ellipse">
            <a:avLst/>
          </a:prstGeom>
          <a:ln w="12700">
            <a:solidFill>
              <a:srgbClr val="929292"/>
            </a:solidFill>
            <a:custDash>
              <a:ds d="100000" sp="200000"/>
            </a:custDash>
          </a:ln>
        </p:spPr>
        <p:txBody>
          <a:bodyPr lIns="50800" tIns="50800" rIns="50800" bIns="50800" anchor="ctr"/>
          <a:lstStyle/>
          <a:p>
            <a:pPr algn="l">
              <a:lnSpc>
                <a:spcPct val="110000"/>
              </a:lnSpc>
              <a:spcBef>
                <a:spcPts val="1200"/>
              </a:spcBef>
              <a:defRPr b="0" sz="2000">
                <a:latin typeface="+mj-lt"/>
                <a:ea typeface="+mj-ea"/>
                <a:cs typeface="+mj-cs"/>
                <a:sym typeface="Helvetica Neue Medium"/>
              </a:defRPr>
            </a:pPr>
          </a:p>
        </p:txBody>
      </p:sp>
      <p:sp>
        <p:nvSpPr>
          <p:cNvPr id="357" name="Círculo"/>
          <p:cNvSpPr/>
          <p:nvPr/>
        </p:nvSpPr>
        <p:spPr>
          <a:xfrm>
            <a:off x="7407647" y="2269638"/>
            <a:ext cx="507339" cy="507340"/>
          </a:xfrm>
          <a:prstGeom prst="ellipse">
            <a:avLst/>
          </a:prstGeom>
          <a:ln w="12700">
            <a:solidFill>
              <a:srgbClr val="929292"/>
            </a:solidFill>
            <a:custDash>
              <a:ds d="100000" sp="200000"/>
            </a:custDash>
          </a:ln>
        </p:spPr>
        <p:txBody>
          <a:bodyPr lIns="50800" tIns="50800" rIns="50800" bIns="50800" anchor="ctr"/>
          <a:lstStyle/>
          <a:p>
            <a:pPr algn="l">
              <a:lnSpc>
                <a:spcPct val="110000"/>
              </a:lnSpc>
              <a:spcBef>
                <a:spcPts val="1200"/>
              </a:spcBef>
              <a:defRPr b="0" sz="2000">
                <a:latin typeface="+mj-lt"/>
                <a:ea typeface="+mj-ea"/>
                <a:cs typeface="+mj-cs"/>
                <a:sym typeface="Helvetica Neue Medium"/>
              </a:defRPr>
            </a:pPr>
          </a:p>
        </p:txBody>
      </p:sp>
      <p:sp>
        <p:nvSpPr>
          <p:cNvPr id="358" name="Círculo"/>
          <p:cNvSpPr/>
          <p:nvPr/>
        </p:nvSpPr>
        <p:spPr>
          <a:xfrm>
            <a:off x="8059580" y="2269638"/>
            <a:ext cx="507339" cy="507340"/>
          </a:xfrm>
          <a:prstGeom prst="ellipse">
            <a:avLst/>
          </a:prstGeom>
          <a:ln w="12700">
            <a:solidFill>
              <a:srgbClr val="929292"/>
            </a:solidFill>
            <a:custDash>
              <a:ds d="100000" sp="200000"/>
            </a:custDash>
          </a:ln>
        </p:spPr>
        <p:txBody>
          <a:bodyPr lIns="50800" tIns="50800" rIns="50800" bIns="50800" anchor="ctr"/>
          <a:lstStyle/>
          <a:p>
            <a:pPr algn="l">
              <a:lnSpc>
                <a:spcPct val="110000"/>
              </a:lnSpc>
              <a:spcBef>
                <a:spcPts val="1200"/>
              </a:spcBef>
              <a:defRPr b="0" sz="2000">
                <a:latin typeface="+mj-lt"/>
                <a:ea typeface="+mj-ea"/>
                <a:cs typeface="+mj-cs"/>
                <a:sym typeface="Helvetica Neue Medium"/>
              </a:defRPr>
            </a:pPr>
          </a:p>
        </p:txBody>
      </p:sp>
      <p:sp>
        <p:nvSpPr>
          <p:cNvPr id="359" name="Círculo"/>
          <p:cNvSpPr/>
          <p:nvPr/>
        </p:nvSpPr>
        <p:spPr>
          <a:xfrm>
            <a:off x="8711513" y="2269638"/>
            <a:ext cx="507339" cy="507340"/>
          </a:xfrm>
          <a:prstGeom prst="ellipse">
            <a:avLst/>
          </a:prstGeom>
          <a:ln w="12700">
            <a:solidFill>
              <a:srgbClr val="929292"/>
            </a:solidFill>
            <a:custDash>
              <a:ds d="100000" sp="200000"/>
            </a:custDash>
          </a:ln>
        </p:spPr>
        <p:txBody>
          <a:bodyPr lIns="50800" tIns="50800" rIns="50800" bIns="50800" anchor="ctr"/>
          <a:lstStyle/>
          <a:p>
            <a:pPr algn="l">
              <a:lnSpc>
                <a:spcPct val="110000"/>
              </a:lnSpc>
              <a:spcBef>
                <a:spcPts val="1200"/>
              </a:spcBef>
              <a:defRPr b="0" sz="2000">
                <a:latin typeface="+mj-lt"/>
                <a:ea typeface="+mj-ea"/>
                <a:cs typeface="+mj-cs"/>
                <a:sym typeface="Helvetica Neue Medium"/>
              </a:defRPr>
            </a:pPr>
          </a:p>
        </p:txBody>
      </p:sp>
      <p:sp>
        <p:nvSpPr>
          <p:cNvPr id="360" name="Plan…"/>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Plan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UI/UX</a:t>
            </a:r>
            <a:br/>
            <a:r>
              <a:t>iOS features</a:t>
            </a:r>
            <a:br/>
            <a:r>
              <a:rPr>
                <a:solidFill>
                  <a:srgbClr val="FFFFFF"/>
                </a:solidFill>
              </a:rPr>
              <a:t>Design</a:t>
            </a:r>
          </a:p>
        </p:txBody>
      </p:sp>
      <p:pic>
        <p:nvPicPr>
          <p:cNvPr id="361" name="iOSHIG_Hero.pdf" descr="iOSHIG_Hero.pdf"/>
          <p:cNvPicPr>
            <a:picLocks noChangeAspect="1"/>
          </p:cNvPicPr>
          <p:nvPr/>
        </p:nvPicPr>
        <p:blipFill>
          <a:blip r:embed="rId2">
            <a:extLst/>
          </a:blip>
          <a:stretch>
            <a:fillRect/>
          </a:stretch>
        </p:blipFill>
        <p:spPr>
          <a:xfrm>
            <a:off x="460000" y="6907838"/>
            <a:ext cx="2898384" cy="1566185"/>
          </a:xfrm>
          <a:prstGeom prst="rect">
            <a:avLst/>
          </a:prstGeom>
          <a:ln w="12700">
            <a:miter lim="400000"/>
          </a:ln>
        </p:spPr>
      </p:pic>
      <p:sp>
        <p:nvSpPr>
          <p:cNvPr id="362" name="Be sure to review the Human Interface Guidelines again."/>
          <p:cNvSpPr txBox="1"/>
          <p:nvPr/>
        </p:nvSpPr>
        <p:spPr>
          <a:xfrm>
            <a:off x="424996" y="8689556"/>
            <a:ext cx="3228346" cy="37536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lnSpc>
                <a:spcPts val="1500"/>
              </a:lnSpc>
              <a:spcBef>
                <a:spcPts val="1200"/>
              </a:spcBef>
              <a:defRPr b="0" sz="1200">
                <a:solidFill>
                  <a:srgbClr val="FFFFFF"/>
                </a:solidFill>
              </a:defRPr>
            </a:pPr>
            <a:r>
              <a:t>Be sure to review the </a:t>
            </a:r>
            <a:r>
              <a:rPr>
                <a:solidFill>
                  <a:srgbClr val="3B8CF8"/>
                </a:solidFill>
                <a:hlinkClick r:id="rId3" invalidUrl="" action="" tgtFrame="" tooltip="" history="1" highlightClick="0" endSnd="0"/>
              </a:rPr>
              <a:t>Human Interface Guidelines</a:t>
            </a:r>
            <a:r>
              <a:rPr>
                <a:solidFill>
                  <a:srgbClr val="3B8BF7"/>
                </a:solidFill>
              </a:rPr>
              <a:t> </a:t>
            </a:r>
            <a:r>
              <a:t>again.</a:t>
            </a:r>
          </a:p>
        </p:txBody>
      </p:sp>
      <p:sp>
        <p:nvSpPr>
          <p:cNvPr id="363"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3">
    <p:spTree>
      <p:nvGrpSpPr>
        <p:cNvPr id="1" name=""/>
        <p:cNvGrpSpPr/>
        <p:nvPr/>
      </p:nvGrpSpPr>
      <p:grpSpPr>
        <a:xfrm>
          <a:off x="0" y="0"/>
          <a:ext cx="0" cy="0"/>
          <a:chOff x="0" y="0"/>
          <a:chExt cx="0" cy="0"/>
        </a:xfrm>
      </p:grpSpPr>
      <p:sp>
        <p:nvSpPr>
          <p:cNvPr id="370"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71" name="Design a few different icons for your app."/>
          <p:cNvSpPr txBox="1"/>
          <p:nvPr/>
        </p:nvSpPr>
        <p:spPr>
          <a:xfrm>
            <a:off x="4711856" y="762000"/>
            <a:ext cx="7415263"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1200"/>
              </a:spcBef>
            </a:lvl1pPr>
          </a:lstStyle>
          <a:p>
            <a:pPr/>
            <a:r>
              <a:t>Design a few different icons for your app.</a:t>
            </a:r>
          </a:p>
        </p:txBody>
      </p:sp>
      <p:sp>
        <p:nvSpPr>
          <p:cNvPr id="372" name="Lápis"/>
          <p:cNvSpPr/>
          <p:nvPr/>
        </p:nvSpPr>
        <p:spPr>
          <a:xfrm rot="5400000">
            <a:off x="8080306" y="4531245"/>
            <a:ext cx="730129" cy="7647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20" y="0"/>
                </a:moveTo>
                <a:cubicBezTo>
                  <a:pt x="2381" y="0"/>
                  <a:pt x="0" y="227"/>
                  <a:pt x="0" y="508"/>
                </a:cubicBezTo>
                <a:lnTo>
                  <a:pt x="0" y="1391"/>
                </a:lnTo>
                <a:lnTo>
                  <a:pt x="21600" y="1391"/>
                </a:lnTo>
                <a:lnTo>
                  <a:pt x="21600" y="508"/>
                </a:lnTo>
                <a:cubicBezTo>
                  <a:pt x="21600" y="227"/>
                  <a:pt x="19201" y="0"/>
                  <a:pt x="16262" y="0"/>
                </a:cubicBezTo>
                <a:lnTo>
                  <a:pt x="5320" y="0"/>
                </a:lnTo>
                <a:close/>
                <a:moveTo>
                  <a:pt x="0" y="1715"/>
                </a:moveTo>
                <a:lnTo>
                  <a:pt x="0" y="4104"/>
                </a:lnTo>
                <a:lnTo>
                  <a:pt x="21600" y="4104"/>
                </a:lnTo>
                <a:lnTo>
                  <a:pt x="21600" y="1715"/>
                </a:lnTo>
                <a:lnTo>
                  <a:pt x="0" y="1715"/>
                </a:lnTo>
                <a:close/>
                <a:moveTo>
                  <a:pt x="0" y="4428"/>
                </a:moveTo>
                <a:lnTo>
                  <a:pt x="0" y="16997"/>
                </a:lnTo>
                <a:cubicBezTo>
                  <a:pt x="715" y="16978"/>
                  <a:pt x="1487" y="16968"/>
                  <a:pt x="2298" y="16968"/>
                </a:cubicBezTo>
                <a:cubicBezTo>
                  <a:pt x="3854" y="16968"/>
                  <a:pt x="5364" y="17008"/>
                  <a:pt x="6558" y="17079"/>
                </a:cubicBezTo>
                <a:cubicBezTo>
                  <a:pt x="7751" y="17008"/>
                  <a:pt x="9243" y="16968"/>
                  <a:pt x="10800" y="16968"/>
                </a:cubicBezTo>
                <a:cubicBezTo>
                  <a:pt x="12357" y="16968"/>
                  <a:pt x="13849" y="17008"/>
                  <a:pt x="15042" y="17079"/>
                </a:cubicBezTo>
                <a:cubicBezTo>
                  <a:pt x="16235" y="17008"/>
                  <a:pt x="17746" y="16968"/>
                  <a:pt x="19302" y="16968"/>
                </a:cubicBezTo>
                <a:cubicBezTo>
                  <a:pt x="20113" y="16968"/>
                  <a:pt x="20884" y="16978"/>
                  <a:pt x="21600" y="16997"/>
                </a:cubicBezTo>
                <a:lnTo>
                  <a:pt x="21600" y="4428"/>
                </a:lnTo>
                <a:lnTo>
                  <a:pt x="0" y="4428"/>
                </a:lnTo>
                <a:close/>
                <a:moveTo>
                  <a:pt x="2298" y="17292"/>
                </a:moveTo>
                <a:cubicBezTo>
                  <a:pt x="1561" y="17292"/>
                  <a:pt x="907" y="17305"/>
                  <a:pt x="371" y="17327"/>
                </a:cubicBezTo>
                <a:lnTo>
                  <a:pt x="5409" y="19388"/>
                </a:lnTo>
                <a:lnTo>
                  <a:pt x="6116" y="19678"/>
                </a:lnTo>
                <a:lnTo>
                  <a:pt x="15484" y="19678"/>
                </a:lnTo>
                <a:lnTo>
                  <a:pt x="16191" y="19388"/>
                </a:lnTo>
                <a:lnTo>
                  <a:pt x="21229" y="17327"/>
                </a:lnTo>
                <a:cubicBezTo>
                  <a:pt x="20693" y="17305"/>
                  <a:pt x="20038" y="17292"/>
                  <a:pt x="19302" y="17292"/>
                </a:cubicBezTo>
                <a:cubicBezTo>
                  <a:pt x="18082" y="17292"/>
                  <a:pt x="16931" y="17331"/>
                  <a:pt x="16297" y="17396"/>
                </a:cubicBezTo>
                <a:lnTo>
                  <a:pt x="15042" y="17525"/>
                </a:lnTo>
                <a:lnTo>
                  <a:pt x="13805" y="17396"/>
                </a:lnTo>
                <a:cubicBezTo>
                  <a:pt x="13170" y="17331"/>
                  <a:pt x="12020" y="17292"/>
                  <a:pt x="10800" y="17292"/>
                </a:cubicBezTo>
                <a:cubicBezTo>
                  <a:pt x="9580" y="17292"/>
                  <a:pt x="8429" y="17331"/>
                  <a:pt x="7795" y="17396"/>
                </a:cubicBezTo>
                <a:lnTo>
                  <a:pt x="6558" y="17525"/>
                </a:lnTo>
                <a:lnTo>
                  <a:pt x="5303" y="17396"/>
                </a:lnTo>
                <a:cubicBezTo>
                  <a:pt x="4668" y="17331"/>
                  <a:pt x="3517" y="17292"/>
                  <a:pt x="2298" y="17292"/>
                </a:cubicBezTo>
                <a:close/>
                <a:moveTo>
                  <a:pt x="6894" y="20002"/>
                </a:moveTo>
                <a:lnTo>
                  <a:pt x="10800" y="21600"/>
                </a:lnTo>
                <a:lnTo>
                  <a:pt x="14706" y="20002"/>
                </a:lnTo>
                <a:lnTo>
                  <a:pt x="6894" y="20002"/>
                </a:lnTo>
                <a:close/>
              </a:path>
            </a:pathLst>
          </a:custGeom>
          <a:solidFill>
            <a:srgbClr val="D6D5D5">
              <a:alpha val="50000"/>
            </a:srgbClr>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73" name="Retângulo Arredondado"/>
          <p:cNvSpPr/>
          <p:nvPr/>
        </p:nvSpPr>
        <p:spPr>
          <a:xfrm>
            <a:off x="4736127" y="1801341"/>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74" name="Retângulo Arredondado"/>
          <p:cNvSpPr/>
          <p:nvPr/>
        </p:nvSpPr>
        <p:spPr>
          <a:xfrm>
            <a:off x="7361558" y="1801341"/>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75" name="Retângulo Arredondado"/>
          <p:cNvSpPr/>
          <p:nvPr/>
        </p:nvSpPr>
        <p:spPr>
          <a:xfrm>
            <a:off x="9986988" y="1801341"/>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76" name="Go Further…"/>
          <p:cNvSpPr txBox="1"/>
          <p:nvPr/>
        </p:nvSpPr>
        <p:spPr>
          <a:xfrm>
            <a:off x="470510" y="814575"/>
            <a:ext cx="3010601" cy="43529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ct val="120000"/>
              </a:lnSpc>
              <a:defRPr sz="1400">
                <a:solidFill>
                  <a:srgbClr val="FFFFFF"/>
                </a:solidFill>
              </a:defRPr>
            </a:pPr>
            <a:r>
              <a:t>Go Further</a:t>
            </a:r>
          </a:p>
          <a:p>
            <a:pPr algn="l">
              <a:lnSpc>
                <a:spcPct val="120000"/>
              </a:lnSpc>
              <a:spcBef>
                <a:spcPts val="1200"/>
              </a:spcBef>
              <a:defRPr b="0" sz="1400">
                <a:solidFill>
                  <a:srgbClr val="FFFFFF"/>
                </a:solidFill>
              </a:defRPr>
            </a:pPr>
            <a:r>
              <a:t>An appealing icon matters to give a good first impression. When people are searching the App Store, they notice ​a good icon. You might have a brilliantly coded app with a ​slick user interface, but people will never download it if your app icon ​doesn’t convey the right message.</a:t>
            </a:r>
          </a:p>
          <a:p>
            <a:pPr algn="l">
              <a:lnSpc>
                <a:spcPct val="120000"/>
              </a:lnSpc>
              <a:spcBef>
                <a:spcPts val="1200"/>
              </a:spcBef>
              <a:defRPr b="0" sz="1400">
                <a:solidFill>
                  <a:srgbClr val="FFFFFF"/>
                </a:solidFill>
              </a:defRPr>
            </a:pPr>
            <a:r>
              <a:t>Design a few different icons for your app. Show them to other students and ask them what they think your app does based on just the icon. Which one did they like the best? Pro tip: You can take a screenshot of your device’s Home screen and add your icon to see if it stands out.</a:t>
            </a:r>
          </a:p>
        </p:txBody>
      </p:sp>
      <p:sp>
        <p:nvSpPr>
          <p:cNvPr id="377" name="Retângulo Arredondado"/>
          <p:cNvSpPr/>
          <p:nvPr/>
        </p:nvSpPr>
        <p:spPr>
          <a:xfrm>
            <a:off x="4736127" y="4739372"/>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78" name="Retângulo Arredondado"/>
          <p:cNvSpPr/>
          <p:nvPr/>
        </p:nvSpPr>
        <p:spPr>
          <a:xfrm>
            <a:off x="7361558" y="4739372"/>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79" name="Retângulo Arredondado"/>
          <p:cNvSpPr/>
          <p:nvPr/>
        </p:nvSpPr>
        <p:spPr>
          <a:xfrm>
            <a:off x="9986988" y="4739372"/>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80"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4">
    <p:spTree>
      <p:nvGrpSpPr>
        <p:cNvPr id="1" name=""/>
        <p:cNvGrpSpPr/>
        <p:nvPr/>
      </p:nvGrpSpPr>
      <p:grpSpPr>
        <a:xfrm>
          <a:off x="0" y="0"/>
          <a:ext cx="0" cy="0"/>
          <a:chOff x="0" y="0"/>
          <a:chExt cx="0" cy="0"/>
        </a:xfrm>
      </p:grpSpPr>
      <p:sp>
        <p:nvSpPr>
          <p:cNvPr id="387" name="Retângulo"/>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88" name="Prototype…"/>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Prototype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Design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Storyboard</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Build</a:t>
            </a:r>
          </a:p>
        </p:txBody>
      </p:sp>
      <p:pic>
        <p:nvPicPr>
          <p:cNvPr id="389" name="Imagem" descr="Imagem"/>
          <p:cNvPicPr>
            <a:picLocks noChangeAspect="1"/>
          </p:cNvPicPr>
          <p:nvPr/>
        </p:nvPicPr>
        <p:blipFill>
          <a:blip r:embed="rId2">
            <a:alphaModFix amt="50000"/>
            <a:extLst/>
          </a:blip>
          <a:stretch>
            <a:fillRect/>
          </a:stretch>
        </p:blipFill>
        <p:spPr>
          <a:xfrm>
            <a:off x="6399168" y="4732276"/>
            <a:ext cx="4310442" cy="3612538"/>
          </a:xfrm>
          <a:prstGeom prst="rect">
            <a:avLst/>
          </a:prstGeom>
          <a:ln w="12700">
            <a:miter lim="400000"/>
          </a:ln>
        </p:spPr>
      </p:pic>
      <p:sp>
        <p:nvSpPr>
          <p:cNvPr id="390"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391" name="Overview…"/>
          <p:cNvSpPr txBox="1"/>
          <p:nvPr/>
        </p:nvSpPr>
        <p:spPr>
          <a:xfrm>
            <a:off x="4761299" y="812800"/>
            <a:ext cx="7535381" cy="25632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spcBef>
                <a:spcPts val="1200"/>
              </a:spcBef>
            </a:pPr>
            <a:r>
              <a:t>Overview </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800"/>
            </a:pPr>
            <a:r>
              <a:t>Take a look at this </a:t>
            </a:r>
            <a:r>
              <a:rPr>
                <a:solidFill>
                  <a:srgbClr val="0070C9"/>
                </a:solidFill>
                <a:hlinkClick r:id="rId3" invalidUrl="" action="" tgtFrame="" tooltip="" history="1" highlightClick="0" endSnd="0"/>
              </a:rPr>
              <a:t>video</a:t>
            </a:r>
            <a:r>
              <a:t> from WWDC on 60-second prototyping to find </a:t>
            </a:r>
            <a:br/>
            <a:r>
              <a:t>out how you can use Keynote to quickly test ideas. For a more in-depth exploration of app prototyping, watch this </a:t>
            </a:r>
            <a:r>
              <a:rPr>
                <a:solidFill>
                  <a:srgbClr val="0070C9"/>
                </a:solidFill>
                <a:hlinkClick r:id="rId4" invalidUrl="" action="" tgtFrame="" tooltip="" history="1" highlightClick="0" endSnd="0"/>
              </a:rPr>
              <a:t>video</a:t>
            </a:r>
            <a:r>
              <a:t> from WWDC on iterative design. You don’t need to watch the whole video, but it should give you </a:t>
            </a:r>
            <a:br/>
            <a:r>
              <a:t>a better idea of what to expect when prototyping with Keynote.</a:t>
            </a:r>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5">
    <p:spTree>
      <p:nvGrpSpPr>
        <p:cNvPr id="1" name=""/>
        <p:cNvGrpSpPr/>
        <p:nvPr/>
      </p:nvGrpSpPr>
      <p:grpSpPr>
        <a:xfrm>
          <a:off x="0" y="0"/>
          <a:ext cx="0" cy="0"/>
          <a:chOff x="0" y="0"/>
          <a:chExt cx="0" cy="0"/>
        </a:xfrm>
      </p:grpSpPr>
      <p:sp>
        <p:nvSpPr>
          <p:cNvPr id="398" name="Retângulo"/>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399" name="Design"/>
          <p:cNvSpPr txBox="1"/>
          <p:nvPr/>
        </p:nvSpPr>
        <p:spPr>
          <a:xfrm>
            <a:off x="4762500" y="812800"/>
            <a:ext cx="1022808"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Design</a:t>
            </a:r>
          </a:p>
        </p:txBody>
      </p:sp>
      <p:sp>
        <p:nvSpPr>
          <p:cNvPr id="400" name="What do the main screens of your app look like? Which features appear where? Take a look at your design mood board again and mock up a few screens.  You can use Keynote or a drawing app, or draw on index cards to create each screen. Take screenshots or p"/>
          <p:cNvSpPr txBox="1"/>
          <p:nvPr/>
        </p:nvSpPr>
        <p:spPr>
          <a:xfrm>
            <a:off x="4762500" y="1397000"/>
            <a:ext cx="7348443" cy="25020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457200">
              <a:lnSpc>
                <a:spcPts val="2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600"/>
            </a:pPr>
            <a:r>
              <a:t>What do the main screens of your app look like? Which features appear where? Take a look at your design mood board again and mock up a few screens. </a:t>
            </a:r>
            <a:br/>
            <a:r>
              <a:t>You can use Keynote or a drawing app, or draw on index cards to create each screen. Take screenshots or photos of your images and add them to the app you’ll build your prototype in.</a:t>
            </a:r>
            <a:br/>
            <a:br/>
            <a:r>
              <a:t>Tip: Not feeling artsy? Use existing apps as inspiration. Take screenshots of</a:t>
            </a:r>
            <a:br/>
            <a:r>
              <a:t>app screens that have great features, add them as ​a layer or template, and customize them. </a:t>
            </a:r>
          </a:p>
        </p:txBody>
      </p:sp>
      <p:sp>
        <p:nvSpPr>
          <p:cNvPr id="401" name="Prototype…"/>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Prototype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Design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Storyboard</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Build</a:t>
            </a:r>
          </a:p>
        </p:txBody>
      </p:sp>
      <p:sp>
        <p:nvSpPr>
          <p:cNvPr id="402" name="Home Screen…"/>
          <p:cNvSpPr txBox="1"/>
          <p:nvPr/>
        </p:nvSpPr>
        <p:spPr>
          <a:xfrm>
            <a:off x="4748559" y="6734277"/>
            <a:ext cx="1050689" cy="15149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100"/>
            </a:pPr>
            <a:r>
              <a:t>Home Screen</a:t>
            </a:r>
          </a:p>
          <a:p>
            <a:pPr marL="76200" indent="-76200" algn="l">
              <a:buSzPct val="80000"/>
              <a:buChar char="•"/>
              <a:defRPr b="0" sz="900"/>
            </a:pPr>
            <a:r>
              <a:t>Simple</a:t>
            </a:r>
          </a:p>
          <a:p>
            <a:pPr marL="76200" indent="-76200" algn="l">
              <a:buSzPct val="80000"/>
              <a:buChar char="•"/>
              <a:defRPr b="0" sz="900"/>
            </a:pPr>
            <a:r>
              <a:t>Welcoming</a:t>
            </a:r>
          </a:p>
          <a:p>
            <a:pPr marL="76200" indent="-76200" algn="l">
              <a:buSzPct val="80000"/>
              <a:buChar char="•"/>
              <a:defRPr b="0" sz="900"/>
            </a:pPr>
            <a:r>
              <a:t>Quick, cute </a:t>
            </a:r>
            <a:br/>
            <a:r>
              <a:t>animation for </a:t>
            </a:r>
            <a:br/>
            <a:r>
              <a:t>“Go Green”</a:t>
            </a:r>
          </a:p>
          <a:p>
            <a:pPr marL="76200" indent="-76200" algn="l">
              <a:spcBef>
                <a:spcPts val="500"/>
              </a:spcBef>
              <a:buSzPct val="80000"/>
              <a:buChar char="•"/>
              <a:defRPr b="0" sz="900"/>
            </a:pPr>
            <a:r>
              <a:t>Clear entry point to app</a:t>
            </a:r>
          </a:p>
          <a:p>
            <a:pPr algn="l">
              <a:defRPr b="0" sz="1100"/>
            </a:pPr>
            <a:r>
              <a:rPr sz="900"/>
              <a:t>(All “Get started” screens are green)</a:t>
            </a:r>
          </a:p>
        </p:txBody>
      </p:sp>
      <p:pic>
        <p:nvPicPr>
          <p:cNvPr id="403" name="Imagem" descr="Imagem"/>
          <p:cNvPicPr>
            <a:picLocks noChangeAspect="1"/>
          </p:cNvPicPr>
          <p:nvPr/>
        </p:nvPicPr>
        <p:blipFill>
          <a:blip r:embed="rId2">
            <a:extLst/>
          </a:blip>
          <a:srcRect l="0" t="194" r="0" b="194"/>
          <a:stretch>
            <a:fillRect/>
          </a:stretch>
        </p:blipFill>
        <p:spPr>
          <a:xfrm>
            <a:off x="4748559" y="4296339"/>
            <a:ext cx="1046969" cy="2267035"/>
          </a:xfrm>
          <a:prstGeom prst="rect">
            <a:avLst/>
          </a:prstGeom>
          <a:ln w="6350">
            <a:solidFill>
              <a:srgbClr val="000000"/>
            </a:solidFill>
            <a:miter lim="400000"/>
          </a:ln>
        </p:spPr>
      </p:pic>
      <p:pic>
        <p:nvPicPr>
          <p:cNvPr id="404" name="Imagem" descr="Imagem"/>
          <p:cNvPicPr>
            <a:picLocks noChangeAspect="1"/>
          </p:cNvPicPr>
          <p:nvPr/>
        </p:nvPicPr>
        <p:blipFill>
          <a:blip r:embed="rId3">
            <a:extLst/>
          </a:blip>
          <a:srcRect l="0" t="143" r="0" b="143"/>
          <a:stretch>
            <a:fillRect/>
          </a:stretch>
        </p:blipFill>
        <p:spPr>
          <a:xfrm>
            <a:off x="6033212" y="4296340"/>
            <a:ext cx="1046969" cy="2267034"/>
          </a:xfrm>
          <a:prstGeom prst="rect">
            <a:avLst/>
          </a:prstGeom>
          <a:ln w="6350">
            <a:solidFill>
              <a:srgbClr val="000000"/>
            </a:solidFill>
            <a:miter lim="400000"/>
          </a:ln>
        </p:spPr>
      </p:pic>
      <p:pic>
        <p:nvPicPr>
          <p:cNvPr id="405" name="Imagem" descr="Imagem"/>
          <p:cNvPicPr>
            <a:picLocks noChangeAspect="1"/>
          </p:cNvPicPr>
          <p:nvPr/>
        </p:nvPicPr>
        <p:blipFill>
          <a:blip r:embed="rId4">
            <a:extLst/>
          </a:blip>
          <a:srcRect l="0" t="61" r="0" b="61"/>
          <a:stretch>
            <a:fillRect/>
          </a:stretch>
        </p:blipFill>
        <p:spPr>
          <a:xfrm>
            <a:off x="7328752" y="4296339"/>
            <a:ext cx="1046969" cy="2267035"/>
          </a:xfrm>
          <a:prstGeom prst="rect">
            <a:avLst/>
          </a:prstGeom>
          <a:ln w="6350">
            <a:solidFill>
              <a:srgbClr val="000000"/>
            </a:solidFill>
            <a:miter lim="400000"/>
          </a:ln>
        </p:spPr>
      </p:pic>
      <p:pic>
        <p:nvPicPr>
          <p:cNvPr id="406" name="Imagem" descr="Imagem"/>
          <p:cNvPicPr>
            <a:picLocks noChangeAspect="1"/>
          </p:cNvPicPr>
          <p:nvPr/>
        </p:nvPicPr>
        <p:blipFill>
          <a:blip r:embed="rId5">
            <a:extLst/>
          </a:blip>
          <a:srcRect l="0" t="71" r="0" b="71"/>
          <a:stretch>
            <a:fillRect/>
          </a:stretch>
        </p:blipFill>
        <p:spPr>
          <a:xfrm>
            <a:off x="8635179" y="4296339"/>
            <a:ext cx="1046969" cy="2267035"/>
          </a:xfrm>
          <a:prstGeom prst="rect">
            <a:avLst/>
          </a:prstGeom>
          <a:ln w="6350">
            <a:solidFill>
              <a:srgbClr val="000000"/>
            </a:solidFill>
            <a:miter lim="400000"/>
          </a:ln>
        </p:spPr>
      </p:pic>
      <p:pic>
        <p:nvPicPr>
          <p:cNvPr id="407" name="Imagem" descr="Imagem"/>
          <p:cNvPicPr>
            <a:picLocks noChangeAspect="1"/>
          </p:cNvPicPr>
          <p:nvPr/>
        </p:nvPicPr>
        <p:blipFill>
          <a:blip r:embed="rId6">
            <a:extLst/>
          </a:blip>
          <a:srcRect l="123" t="0" r="123" b="0"/>
          <a:stretch>
            <a:fillRect/>
          </a:stretch>
        </p:blipFill>
        <p:spPr>
          <a:xfrm>
            <a:off x="9919832" y="4296339"/>
            <a:ext cx="1046969" cy="2267035"/>
          </a:xfrm>
          <a:prstGeom prst="rect">
            <a:avLst/>
          </a:prstGeom>
          <a:ln w="6350">
            <a:solidFill>
              <a:srgbClr val="000000"/>
            </a:solidFill>
            <a:miter lim="400000"/>
          </a:ln>
        </p:spPr>
      </p:pic>
      <p:pic>
        <p:nvPicPr>
          <p:cNvPr id="408" name="Imagem" descr="Imagem"/>
          <p:cNvPicPr>
            <a:picLocks noChangeAspect="1"/>
          </p:cNvPicPr>
          <p:nvPr/>
        </p:nvPicPr>
        <p:blipFill>
          <a:blip r:embed="rId7">
            <a:extLst/>
          </a:blip>
          <a:srcRect l="0" t="82" r="0" b="82"/>
          <a:stretch>
            <a:fillRect/>
          </a:stretch>
        </p:blipFill>
        <p:spPr>
          <a:xfrm>
            <a:off x="11215372" y="4296339"/>
            <a:ext cx="1046969" cy="2267035"/>
          </a:xfrm>
          <a:prstGeom prst="rect">
            <a:avLst/>
          </a:prstGeom>
          <a:ln w="6350">
            <a:solidFill>
              <a:srgbClr val="000000"/>
            </a:solidFill>
            <a:miter lim="400000"/>
          </a:ln>
        </p:spPr>
      </p:pic>
      <p:sp>
        <p:nvSpPr>
          <p:cNvPr id="409" name="Data Setup…"/>
          <p:cNvSpPr txBox="1"/>
          <p:nvPr/>
        </p:nvSpPr>
        <p:spPr>
          <a:xfrm>
            <a:off x="6018552" y="6734277"/>
            <a:ext cx="1117115" cy="8926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100"/>
            </a:pPr>
            <a:r>
              <a:t>Data Setup</a:t>
            </a:r>
          </a:p>
          <a:p>
            <a:pPr marL="76200" indent="-76200" algn="l">
              <a:buSzPct val="80000"/>
              <a:buChar char="•"/>
              <a:defRPr b="0" sz="900"/>
            </a:pPr>
            <a:r>
              <a:t>Quick, easy data entry</a:t>
            </a:r>
          </a:p>
          <a:p>
            <a:pPr marL="76200" indent="-76200" algn="l">
              <a:buSzPct val="80000"/>
              <a:buChar char="•"/>
              <a:defRPr b="0" sz="900"/>
            </a:pPr>
            <a:r>
              <a:t>Big buttons</a:t>
            </a:r>
          </a:p>
          <a:p>
            <a:pPr marL="76200" indent="-76200" algn="l">
              <a:buSzPct val="80000"/>
              <a:buChar char="•"/>
              <a:defRPr b="0" sz="900"/>
            </a:pPr>
            <a:r>
              <a:t>Clear navigation</a:t>
            </a:r>
          </a:p>
        </p:txBody>
      </p:sp>
      <p:sp>
        <p:nvSpPr>
          <p:cNvPr id="410" name="App Orientation…"/>
          <p:cNvSpPr txBox="1"/>
          <p:nvPr/>
        </p:nvSpPr>
        <p:spPr>
          <a:xfrm>
            <a:off x="7307902" y="6734277"/>
            <a:ext cx="1050689" cy="8926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100"/>
            </a:pPr>
            <a:r>
              <a:t>App Orientation</a:t>
            </a:r>
          </a:p>
          <a:p>
            <a:pPr marL="76200" indent="-76200" algn="l">
              <a:buSzPct val="80000"/>
              <a:buChar char="•"/>
              <a:defRPr b="0" sz="900"/>
            </a:pPr>
            <a:r>
              <a:t>Quick visual menu of app features</a:t>
            </a:r>
          </a:p>
          <a:p>
            <a:pPr marL="76200" indent="-76200" algn="l">
              <a:buSzPct val="80000"/>
              <a:buChar char="•"/>
              <a:defRPr b="0" sz="900"/>
            </a:pPr>
            <a:r>
              <a:t>Gallery scrolling </a:t>
            </a:r>
            <a:br/>
            <a:r>
              <a:t>is familiar</a:t>
            </a:r>
          </a:p>
          <a:p>
            <a:pPr marL="76200" indent="-76200" algn="l">
              <a:buSzPct val="80000"/>
              <a:buChar char="•"/>
              <a:defRPr b="0" sz="900"/>
            </a:pPr>
            <a:r>
              <a:t>Clear navigation</a:t>
            </a:r>
          </a:p>
        </p:txBody>
      </p:sp>
      <p:sp>
        <p:nvSpPr>
          <p:cNvPr id="411" name="Virtual Forest…"/>
          <p:cNvSpPr txBox="1"/>
          <p:nvPr/>
        </p:nvSpPr>
        <p:spPr>
          <a:xfrm>
            <a:off x="8611389" y="6734277"/>
            <a:ext cx="1053308" cy="14514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100"/>
            </a:pPr>
            <a:r>
              <a:t>Virtual Forest</a:t>
            </a:r>
          </a:p>
          <a:p>
            <a:pPr marL="76200" indent="-76200" algn="l">
              <a:buSzPct val="80000"/>
              <a:buChar char="•"/>
              <a:defRPr b="0" sz="900"/>
            </a:pPr>
            <a:r>
              <a:t>Calming music</a:t>
            </a:r>
          </a:p>
          <a:p>
            <a:pPr marL="76200" indent="-76200" algn="l">
              <a:buSzPct val="80000"/>
              <a:buChar char="•"/>
              <a:defRPr b="0" sz="900"/>
            </a:pPr>
            <a:r>
              <a:t>Gentle colors</a:t>
            </a:r>
          </a:p>
          <a:p>
            <a:pPr marL="76200" indent="-76200" algn="l">
              <a:buSzPct val="80000"/>
              <a:buChar char="•"/>
              <a:defRPr b="0" sz="900"/>
            </a:pPr>
            <a:r>
              <a:t>Simple design</a:t>
            </a:r>
          </a:p>
          <a:p>
            <a:pPr marL="76200" indent="-76200" algn="l">
              <a:buSzPct val="80000"/>
              <a:buChar char="•"/>
              <a:defRPr b="0" sz="900"/>
            </a:pPr>
            <a:r>
              <a:t>Gentle animation</a:t>
            </a:r>
          </a:p>
          <a:p>
            <a:pPr marL="76200" indent="-76200" algn="l">
              <a:buSzPct val="80000"/>
              <a:buChar char="•"/>
              <a:defRPr b="0" sz="900"/>
            </a:pPr>
            <a:r>
              <a:t>Navigation menu is a constant; blue color indicates current screen</a:t>
            </a:r>
          </a:p>
        </p:txBody>
      </p:sp>
      <p:sp>
        <p:nvSpPr>
          <p:cNvPr id="412" name="Trash Log…"/>
          <p:cNvSpPr txBox="1"/>
          <p:nvPr/>
        </p:nvSpPr>
        <p:spPr>
          <a:xfrm>
            <a:off x="9896246" y="6734277"/>
            <a:ext cx="1068731" cy="17308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100"/>
            </a:pPr>
            <a:r>
              <a:t>Trash Log</a:t>
            </a:r>
          </a:p>
          <a:p>
            <a:pPr marL="76200" indent="-76200" algn="l">
              <a:buSzPct val="80000"/>
              <a:buChar char="•"/>
              <a:defRPr b="0" sz="900"/>
            </a:pPr>
            <a:r>
              <a:t>Familiar calendar layout</a:t>
            </a:r>
          </a:p>
          <a:p>
            <a:pPr marL="76200" indent="-76200" algn="l">
              <a:buSzPct val="80000"/>
              <a:buChar char="•"/>
              <a:defRPr b="0" sz="900"/>
            </a:pPr>
            <a:r>
              <a:t>Large, clear pie chart</a:t>
            </a:r>
          </a:p>
          <a:p>
            <a:pPr marL="76200" indent="-76200" algn="l">
              <a:buSzPct val="80000"/>
              <a:buChar char="•"/>
              <a:defRPr b="0" sz="900"/>
            </a:pPr>
            <a:r>
              <a:t>Green is good</a:t>
            </a:r>
          </a:p>
          <a:p>
            <a:pPr marL="76200" indent="-76200" algn="l">
              <a:buSzPct val="80000"/>
              <a:buChar char="•"/>
              <a:defRPr b="0" sz="900"/>
            </a:pPr>
            <a:r>
              <a:t>+ button opens more screens to add data</a:t>
            </a:r>
          </a:p>
          <a:p>
            <a:pPr marL="76200" indent="-76200" algn="l">
              <a:buSzPct val="80000"/>
              <a:buChar char="•"/>
              <a:defRPr b="0" sz="900"/>
            </a:pPr>
            <a:r>
              <a:t>“Business” end </a:t>
            </a:r>
            <a:br/>
            <a:r>
              <a:t>of the app—clear and efficient</a:t>
            </a:r>
          </a:p>
        </p:txBody>
      </p:sp>
      <p:sp>
        <p:nvSpPr>
          <p:cNvPr id="413" name="Challenges…"/>
          <p:cNvSpPr txBox="1"/>
          <p:nvPr/>
        </p:nvSpPr>
        <p:spPr>
          <a:xfrm>
            <a:off x="11221722" y="6734277"/>
            <a:ext cx="1117115" cy="14512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100"/>
            </a:pPr>
            <a:r>
              <a:t>Challenges</a:t>
            </a:r>
          </a:p>
          <a:p>
            <a:pPr marL="76200" indent="-76200" algn="l">
              <a:buSzPct val="80000"/>
              <a:buChar char="•"/>
              <a:defRPr b="0" sz="900"/>
            </a:pPr>
            <a:r>
              <a:t>List view—scroll down to view most recent at top</a:t>
            </a:r>
          </a:p>
          <a:p>
            <a:pPr marL="76200" indent="-76200" algn="l">
              <a:buSzPct val="80000"/>
              <a:buChar char="•"/>
              <a:defRPr b="0" sz="900"/>
            </a:pPr>
            <a:r>
              <a:t>Simple illustrative graphic</a:t>
            </a:r>
          </a:p>
          <a:p>
            <a:pPr marL="76200" indent="-76200" algn="l">
              <a:buSzPct val="80000"/>
              <a:buChar char="•"/>
              <a:defRPr b="0" sz="900"/>
            </a:pPr>
            <a:r>
              <a:t>Separate screen </a:t>
            </a:r>
            <a:br/>
            <a:r>
              <a:t>for active and past challenges</a:t>
            </a:r>
          </a:p>
        </p:txBody>
      </p:sp>
      <p:sp>
        <p:nvSpPr>
          <p:cNvPr id="414"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copy 1">
    <p:spTree>
      <p:nvGrpSpPr>
        <p:cNvPr id="1" name=""/>
        <p:cNvGrpSpPr/>
        <p:nvPr/>
      </p:nvGrpSpPr>
      <p:grpSpPr>
        <a:xfrm>
          <a:off x="0" y="0"/>
          <a:ext cx="0" cy="0"/>
          <a:chOff x="0" y="0"/>
          <a:chExt cx="0" cy="0"/>
        </a:xfrm>
      </p:grpSpPr>
      <p:sp>
        <p:nvSpPr>
          <p:cNvPr id="47" name="Retângulo"/>
          <p:cNvSpPr/>
          <p:nvPr/>
        </p:nvSpPr>
        <p:spPr>
          <a:xfrm>
            <a:off x="-16934" y="-33867"/>
            <a:ext cx="13038667" cy="9821334"/>
          </a:xfrm>
          <a:prstGeom prst="rect">
            <a:avLst/>
          </a:prstGeom>
          <a:gradFill>
            <a:gsLst>
              <a:gs pos="0">
                <a:srgbClr val="FFFFFF"/>
              </a:gs>
              <a:gs pos="100000">
                <a:srgbClr val="E6E6E7"/>
              </a:gs>
            </a:gsLst>
            <a:lin ang="5400000"/>
          </a:gradFill>
          <a:ln w="12700">
            <a:miter lim="400000"/>
          </a:ln>
        </p:spPr>
        <p:txBody>
          <a:bodyPr lIns="50800" tIns="50800" rIns="50800" bIns="50800" anchor="ctr"/>
          <a:lstStyle/>
          <a:p>
            <a:pPr algn="l">
              <a:lnSpc>
                <a:spcPct val="110000"/>
              </a:lnSpc>
              <a:spcBef>
                <a:spcPts val="1200"/>
              </a:spcBef>
              <a:defRPr b="0" sz="1600">
                <a:solidFill>
                  <a:srgbClr val="FFFFFF"/>
                </a:solidFill>
                <a:latin typeface="+mj-lt"/>
                <a:ea typeface="+mj-ea"/>
                <a:cs typeface="+mj-cs"/>
                <a:sym typeface="Helvetica Neue Medium"/>
              </a:defRPr>
            </a:pPr>
          </a:p>
        </p:txBody>
      </p:sp>
      <p:pic>
        <p:nvPicPr>
          <p:cNvPr id="48" name="Imagem" descr="Imagem"/>
          <p:cNvPicPr>
            <a:picLocks noChangeAspect="1"/>
          </p:cNvPicPr>
          <p:nvPr/>
        </p:nvPicPr>
        <p:blipFill>
          <a:blip r:embed="rId2">
            <a:extLst/>
          </a:blip>
          <a:stretch>
            <a:fillRect/>
          </a:stretch>
        </p:blipFill>
        <p:spPr>
          <a:xfrm>
            <a:off x="873061" y="830884"/>
            <a:ext cx="5848478" cy="929032"/>
          </a:xfrm>
          <a:prstGeom prst="rect">
            <a:avLst/>
          </a:prstGeom>
          <a:ln w="12700">
            <a:miter lim="400000"/>
          </a:ln>
        </p:spPr>
      </p:pic>
      <p:sp>
        <p:nvSpPr>
          <p:cNvPr id="49"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6">
    <p:spTree>
      <p:nvGrpSpPr>
        <p:cNvPr id="1" name=""/>
        <p:cNvGrpSpPr/>
        <p:nvPr/>
      </p:nvGrpSpPr>
      <p:grpSpPr>
        <a:xfrm>
          <a:off x="0" y="0"/>
          <a:ext cx="0" cy="0"/>
          <a:chOff x="0" y="0"/>
          <a:chExt cx="0" cy="0"/>
        </a:xfrm>
      </p:grpSpPr>
      <p:sp>
        <p:nvSpPr>
          <p:cNvPr id="421" name="Retângulo"/>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422" name="Storyboard"/>
          <p:cNvSpPr txBox="1"/>
          <p:nvPr/>
        </p:nvSpPr>
        <p:spPr>
          <a:xfrm>
            <a:off x="4762500" y="812800"/>
            <a:ext cx="1627531"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Storyboard</a:t>
            </a:r>
          </a:p>
        </p:txBody>
      </p:sp>
      <p:sp>
        <p:nvSpPr>
          <p:cNvPr id="423" name="Insert a new slide, and create a flowchart like the sample below using the images you created. What are the key stages of the app, and how does the user get there? Be specific. For example, at what point is a certain feature available? Or what happens wh"/>
          <p:cNvSpPr txBox="1"/>
          <p:nvPr/>
        </p:nvSpPr>
        <p:spPr>
          <a:xfrm>
            <a:off x="4762500" y="1396999"/>
            <a:ext cx="7446334" cy="19432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457200">
              <a:lnSpc>
                <a:spcPts val="2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pc="-16" sz="1600"/>
            </a:pPr>
            <a:r>
              <a:t>Insert a new slide, and create a flowchart like the sample below using the images you created. What are the key stages of the app, and how does the user get there? Be specific. For example, at what point is a certain feature available? Or what happens when a user taps </a:t>
            </a:r>
            <a:r>
              <a:rPr i="1"/>
              <a:t>Yes</a:t>
            </a:r>
            <a:r>
              <a:t> or </a:t>
            </a:r>
            <a:r>
              <a:rPr i="1"/>
              <a:t>No</a:t>
            </a:r>
            <a:r>
              <a:t>? What data does your app collect or provide and how is it represented? Map out the conditional statements needed for your app. For example, “If user taps </a:t>
            </a:r>
            <a:r>
              <a:rPr i="1"/>
              <a:t>Yes</a:t>
            </a:r>
            <a:r>
              <a:t>, then x; else, y.” What other coding concepts would apply in your app? Do some parts repeat that would use a loop?</a:t>
            </a:r>
          </a:p>
        </p:txBody>
      </p:sp>
      <p:sp>
        <p:nvSpPr>
          <p:cNvPr id="424" name="Prototype…"/>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Prototype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Design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Storyboard</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Build</a:t>
            </a:r>
          </a:p>
        </p:txBody>
      </p:sp>
      <p:pic>
        <p:nvPicPr>
          <p:cNvPr id="425" name="Imagem" descr="Imagem"/>
          <p:cNvPicPr>
            <a:picLocks noChangeAspect="1"/>
          </p:cNvPicPr>
          <p:nvPr/>
        </p:nvPicPr>
        <p:blipFill>
          <a:blip r:embed="rId2">
            <a:extLst/>
          </a:blip>
          <a:srcRect l="0" t="10" r="0" b="10"/>
          <a:stretch>
            <a:fillRect/>
          </a:stretch>
        </p:blipFill>
        <p:spPr>
          <a:xfrm>
            <a:off x="7212359" y="4043734"/>
            <a:ext cx="1046969" cy="2267035"/>
          </a:xfrm>
          <a:prstGeom prst="rect">
            <a:avLst/>
          </a:prstGeom>
          <a:ln w="6350">
            <a:solidFill>
              <a:srgbClr val="000000"/>
            </a:solidFill>
            <a:miter lim="400000"/>
          </a:ln>
        </p:spPr>
      </p:pic>
      <p:pic>
        <p:nvPicPr>
          <p:cNvPr id="426" name="Imagem" descr="Imagem"/>
          <p:cNvPicPr>
            <a:picLocks noChangeAspect="1"/>
          </p:cNvPicPr>
          <p:nvPr/>
        </p:nvPicPr>
        <p:blipFill>
          <a:blip r:embed="rId3">
            <a:extLst/>
          </a:blip>
          <a:srcRect l="0" t="143" r="0" b="143"/>
          <a:stretch>
            <a:fillRect/>
          </a:stretch>
        </p:blipFill>
        <p:spPr>
          <a:xfrm>
            <a:off x="9663459" y="4043734"/>
            <a:ext cx="1046969" cy="2267035"/>
          </a:xfrm>
          <a:prstGeom prst="rect">
            <a:avLst/>
          </a:prstGeom>
          <a:ln w="6350">
            <a:solidFill>
              <a:srgbClr val="000000"/>
            </a:solidFill>
            <a:miter lim="400000"/>
          </a:ln>
        </p:spPr>
      </p:pic>
      <p:pic>
        <p:nvPicPr>
          <p:cNvPr id="427" name="Imagem" descr="Imagem"/>
          <p:cNvPicPr>
            <a:picLocks noChangeAspect="1"/>
          </p:cNvPicPr>
          <p:nvPr/>
        </p:nvPicPr>
        <p:blipFill>
          <a:blip r:embed="rId4">
            <a:extLst/>
          </a:blip>
          <a:srcRect l="0" t="411" r="0" b="411"/>
          <a:stretch>
            <a:fillRect/>
          </a:stretch>
        </p:blipFill>
        <p:spPr>
          <a:xfrm>
            <a:off x="4761259" y="4043734"/>
            <a:ext cx="1046969" cy="2267035"/>
          </a:xfrm>
          <a:prstGeom prst="rect">
            <a:avLst/>
          </a:prstGeom>
          <a:ln w="6350">
            <a:solidFill>
              <a:srgbClr val="000000"/>
            </a:solidFill>
            <a:miter lim="400000"/>
          </a:ln>
        </p:spPr>
      </p:pic>
      <p:pic>
        <p:nvPicPr>
          <p:cNvPr id="428" name="Imagem" descr="Imagem"/>
          <p:cNvPicPr>
            <a:picLocks noChangeAspect="1"/>
          </p:cNvPicPr>
          <p:nvPr/>
        </p:nvPicPr>
        <p:blipFill>
          <a:blip r:embed="rId5">
            <a:extLst/>
          </a:blip>
          <a:srcRect l="123" t="0" r="123" b="0"/>
          <a:stretch>
            <a:fillRect/>
          </a:stretch>
        </p:blipFill>
        <p:spPr>
          <a:xfrm>
            <a:off x="4761259" y="6633038"/>
            <a:ext cx="1046969" cy="2267035"/>
          </a:xfrm>
          <a:prstGeom prst="rect">
            <a:avLst/>
          </a:prstGeom>
          <a:ln w="6350">
            <a:solidFill>
              <a:srgbClr val="000000"/>
            </a:solidFill>
            <a:miter lim="400000"/>
          </a:ln>
        </p:spPr>
      </p:pic>
      <p:pic>
        <p:nvPicPr>
          <p:cNvPr id="429" name="Imagem" descr="Imagem"/>
          <p:cNvPicPr>
            <a:picLocks noChangeAspect="1"/>
          </p:cNvPicPr>
          <p:nvPr/>
        </p:nvPicPr>
        <p:blipFill>
          <a:blip r:embed="rId6">
            <a:extLst/>
          </a:blip>
          <a:srcRect l="317" t="0" r="317" b="0"/>
          <a:stretch>
            <a:fillRect/>
          </a:stretch>
        </p:blipFill>
        <p:spPr>
          <a:xfrm>
            <a:off x="7212359" y="6633038"/>
            <a:ext cx="1046969" cy="2267035"/>
          </a:xfrm>
          <a:prstGeom prst="rect">
            <a:avLst/>
          </a:prstGeom>
          <a:ln w="6350">
            <a:solidFill>
              <a:srgbClr val="000000"/>
            </a:solidFill>
            <a:miter lim="400000"/>
          </a:ln>
        </p:spPr>
      </p:pic>
      <p:pic>
        <p:nvPicPr>
          <p:cNvPr id="430" name="Imagem" descr="Imagem"/>
          <p:cNvPicPr>
            <a:picLocks noChangeAspect="1"/>
          </p:cNvPicPr>
          <p:nvPr/>
        </p:nvPicPr>
        <p:blipFill>
          <a:blip r:embed="rId7">
            <a:extLst/>
          </a:blip>
          <a:srcRect l="61" t="0" r="61" b="0"/>
          <a:stretch>
            <a:fillRect/>
          </a:stretch>
        </p:blipFill>
        <p:spPr>
          <a:xfrm>
            <a:off x="9663459" y="6633038"/>
            <a:ext cx="1046969" cy="2267035"/>
          </a:xfrm>
          <a:prstGeom prst="rect">
            <a:avLst/>
          </a:prstGeom>
          <a:ln w="6350">
            <a:solidFill>
              <a:srgbClr val="000000"/>
            </a:solidFill>
            <a:miter lim="400000"/>
          </a:ln>
        </p:spPr>
      </p:pic>
      <p:pic>
        <p:nvPicPr>
          <p:cNvPr id="431" name="Círculo Círculo" descr="Círculo Círculo"/>
          <p:cNvPicPr>
            <a:picLocks noChangeAspect="0"/>
          </p:cNvPicPr>
          <p:nvPr/>
        </p:nvPicPr>
        <p:blipFill>
          <a:blip r:embed="rId8">
            <a:extLst/>
          </a:blip>
          <a:stretch>
            <a:fillRect/>
          </a:stretch>
        </p:blipFill>
        <p:spPr>
          <a:xfrm>
            <a:off x="9829800" y="6046594"/>
            <a:ext cx="292051" cy="292052"/>
          </a:xfrm>
          <a:prstGeom prst="rect">
            <a:avLst/>
          </a:prstGeom>
        </p:spPr>
      </p:pic>
      <p:pic>
        <p:nvPicPr>
          <p:cNvPr id="433" name="Círculo Círculo" descr="Círculo Círculo"/>
          <p:cNvPicPr>
            <a:picLocks noChangeAspect="0"/>
          </p:cNvPicPr>
          <p:nvPr/>
        </p:nvPicPr>
        <p:blipFill>
          <a:blip r:embed="rId9">
            <a:extLst/>
          </a:blip>
          <a:stretch>
            <a:fillRect/>
          </a:stretch>
        </p:blipFill>
        <p:spPr>
          <a:xfrm>
            <a:off x="8055570" y="4021509"/>
            <a:ext cx="200572" cy="200572"/>
          </a:xfrm>
          <a:prstGeom prst="rect">
            <a:avLst/>
          </a:prstGeom>
        </p:spPr>
      </p:pic>
      <p:pic>
        <p:nvPicPr>
          <p:cNvPr id="435" name="Linha Forma" descr="Linha Forma"/>
          <p:cNvPicPr>
            <a:picLocks noChangeAspect="0"/>
          </p:cNvPicPr>
          <p:nvPr/>
        </p:nvPicPr>
        <p:blipFill>
          <a:blip r:embed="rId10">
            <a:extLst/>
          </a:blip>
          <a:stretch>
            <a:fillRect/>
          </a:stretch>
        </p:blipFill>
        <p:spPr>
          <a:xfrm>
            <a:off x="5828826" y="4085690"/>
            <a:ext cx="2257549" cy="1053723"/>
          </a:xfrm>
          <a:prstGeom prst="rect">
            <a:avLst/>
          </a:prstGeom>
        </p:spPr>
      </p:pic>
      <p:pic>
        <p:nvPicPr>
          <p:cNvPr id="437" name="Círculo Círculo" descr="Círculo Círculo"/>
          <p:cNvPicPr>
            <a:picLocks noChangeAspect="0"/>
          </p:cNvPicPr>
          <p:nvPr/>
        </p:nvPicPr>
        <p:blipFill>
          <a:blip r:embed="rId11">
            <a:extLst/>
          </a:blip>
          <a:stretch>
            <a:fillRect/>
          </a:stretch>
        </p:blipFill>
        <p:spPr>
          <a:xfrm>
            <a:off x="4907905" y="4702493"/>
            <a:ext cx="733971" cy="733971"/>
          </a:xfrm>
          <a:prstGeom prst="rect">
            <a:avLst/>
          </a:prstGeom>
        </p:spPr>
      </p:pic>
      <p:pic>
        <p:nvPicPr>
          <p:cNvPr id="439" name="Círculo Círculo" descr="Círculo Círculo"/>
          <p:cNvPicPr>
            <a:picLocks noChangeAspect="0"/>
          </p:cNvPicPr>
          <p:nvPr/>
        </p:nvPicPr>
        <p:blipFill>
          <a:blip r:embed="rId11">
            <a:extLst/>
          </a:blip>
          <a:stretch>
            <a:fillRect/>
          </a:stretch>
        </p:blipFill>
        <p:spPr>
          <a:xfrm>
            <a:off x="4907905" y="7266396"/>
            <a:ext cx="733971" cy="733972"/>
          </a:xfrm>
          <a:prstGeom prst="rect">
            <a:avLst/>
          </a:prstGeom>
        </p:spPr>
      </p:pic>
      <p:pic>
        <p:nvPicPr>
          <p:cNvPr id="441" name="Linha Forma" descr="Linha Forma"/>
          <p:cNvPicPr>
            <a:picLocks noChangeAspect="0"/>
          </p:cNvPicPr>
          <p:nvPr/>
        </p:nvPicPr>
        <p:blipFill>
          <a:blip r:embed="rId12">
            <a:extLst/>
          </a:blip>
          <a:stretch>
            <a:fillRect/>
          </a:stretch>
        </p:blipFill>
        <p:spPr>
          <a:xfrm>
            <a:off x="8370194" y="4902925"/>
            <a:ext cx="1571853" cy="1609778"/>
          </a:xfrm>
          <a:prstGeom prst="rect">
            <a:avLst/>
          </a:prstGeom>
        </p:spPr>
      </p:pic>
      <p:pic>
        <p:nvPicPr>
          <p:cNvPr id="443" name="Linha Forma" descr="Linha Forma"/>
          <p:cNvPicPr>
            <a:picLocks noChangeAspect="0"/>
          </p:cNvPicPr>
          <p:nvPr/>
        </p:nvPicPr>
        <p:blipFill>
          <a:blip r:embed="rId13">
            <a:extLst/>
          </a:blip>
          <a:stretch>
            <a:fillRect/>
          </a:stretch>
        </p:blipFill>
        <p:spPr>
          <a:xfrm>
            <a:off x="8371145" y="6216166"/>
            <a:ext cx="1343741" cy="628395"/>
          </a:xfrm>
          <a:prstGeom prst="rect">
            <a:avLst/>
          </a:prstGeom>
        </p:spPr>
      </p:pic>
      <p:pic>
        <p:nvPicPr>
          <p:cNvPr id="445" name="Linha Forma" descr="Linha Forma"/>
          <p:cNvPicPr>
            <a:picLocks noChangeAspect="0"/>
          </p:cNvPicPr>
          <p:nvPr/>
        </p:nvPicPr>
        <p:blipFill>
          <a:blip r:embed="rId14">
            <a:extLst/>
          </a:blip>
          <a:stretch>
            <a:fillRect/>
          </a:stretch>
        </p:blipFill>
        <p:spPr>
          <a:xfrm>
            <a:off x="7325348" y="6320586"/>
            <a:ext cx="150410" cy="380923"/>
          </a:xfrm>
          <a:prstGeom prst="rect">
            <a:avLst/>
          </a:prstGeom>
        </p:spPr>
      </p:pic>
      <p:pic>
        <p:nvPicPr>
          <p:cNvPr id="447" name="Linha Forma" descr="Linha Forma"/>
          <p:cNvPicPr>
            <a:picLocks noChangeAspect="0"/>
          </p:cNvPicPr>
          <p:nvPr/>
        </p:nvPicPr>
        <p:blipFill>
          <a:blip r:embed="rId15">
            <a:extLst/>
          </a:blip>
          <a:stretch>
            <a:fillRect/>
          </a:stretch>
        </p:blipFill>
        <p:spPr>
          <a:xfrm>
            <a:off x="4995171" y="5693774"/>
            <a:ext cx="2154414" cy="1038504"/>
          </a:xfrm>
          <a:prstGeom prst="rect">
            <a:avLst/>
          </a:prstGeom>
        </p:spPr>
      </p:pic>
      <p:pic>
        <p:nvPicPr>
          <p:cNvPr id="449" name="Linha Forma" descr="Linha Forma"/>
          <p:cNvPicPr>
            <a:picLocks noChangeAspect="0"/>
          </p:cNvPicPr>
          <p:nvPr/>
        </p:nvPicPr>
        <p:blipFill>
          <a:blip r:embed="rId16">
            <a:extLst/>
          </a:blip>
          <a:stretch>
            <a:fillRect/>
          </a:stretch>
        </p:blipFill>
        <p:spPr>
          <a:xfrm>
            <a:off x="5624870" y="7548570"/>
            <a:ext cx="1579573" cy="1074446"/>
          </a:xfrm>
          <a:prstGeom prst="rect">
            <a:avLst/>
          </a:prstGeom>
        </p:spPr>
      </p:pic>
      <p:pic>
        <p:nvPicPr>
          <p:cNvPr id="451" name="Círculo Círculo" descr="Círculo Círculo"/>
          <p:cNvPicPr>
            <a:picLocks noChangeAspect="0"/>
          </p:cNvPicPr>
          <p:nvPr/>
        </p:nvPicPr>
        <p:blipFill>
          <a:blip r:embed="rId11">
            <a:extLst/>
          </a:blip>
          <a:stretch>
            <a:fillRect/>
          </a:stretch>
        </p:blipFill>
        <p:spPr>
          <a:xfrm>
            <a:off x="4907905" y="8104596"/>
            <a:ext cx="733971" cy="733972"/>
          </a:xfrm>
          <a:prstGeom prst="rect">
            <a:avLst/>
          </a:prstGeom>
        </p:spPr>
      </p:pic>
      <p:pic>
        <p:nvPicPr>
          <p:cNvPr id="453" name="Linha Forma" descr="Linha Forma"/>
          <p:cNvPicPr>
            <a:picLocks noChangeAspect="0"/>
          </p:cNvPicPr>
          <p:nvPr/>
        </p:nvPicPr>
        <p:blipFill>
          <a:blip r:embed="rId17">
            <a:extLst/>
          </a:blip>
          <a:stretch>
            <a:fillRect/>
          </a:stretch>
        </p:blipFill>
        <p:spPr>
          <a:xfrm>
            <a:off x="5519638" y="8617488"/>
            <a:ext cx="4079864" cy="709838"/>
          </a:xfrm>
          <a:prstGeom prst="rect">
            <a:avLst/>
          </a:prstGeom>
        </p:spPr>
      </p:pic>
      <p:pic>
        <p:nvPicPr>
          <p:cNvPr id="455" name="Círculo Círculo" descr="Círculo Círculo"/>
          <p:cNvPicPr>
            <a:picLocks noChangeAspect="0"/>
          </p:cNvPicPr>
          <p:nvPr/>
        </p:nvPicPr>
        <p:blipFill>
          <a:blip r:embed="rId11">
            <a:extLst/>
          </a:blip>
          <a:stretch>
            <a:fillRect/>
          </a:stretch>
        </p:blipFill>
        <p:spPr>
          <a:xfrm>
            <a:off x="4907905" y="5528593"/>
            <a:ext cx="733971" cy="733971"/>
          </a:xfrm>
          <a:prstGeom prst="rect">
            <a:avLst/>
          </a:prstGeom>
        </p:spPr>
      </p:pic>
      <p:grpSp>
        <p:nvGrpSpPr>
          <p:cNvPr id="459" name="0"/>
          <p:cNvGrpSpPr/>
          <p:nvPr/>
        </p:nvGrpSpPr>
        <p:grpSpPr>
          <a:xfrm>
            <a:off x="4208709" y="5030468"/>
            <a:ext cx="741192" cy="2598332"/>
            <a:chOff x="0" y="0"/>
            <a:chExt cx="741190" cy="2598330"/>
          </a:xfrm>
        </p:grpSpPr>
        <p:sp>
          <p:nvSpPr>
            <p:cNvPr id="458" name="0"/>
            <p:cNvSpPr/>
            <p:nvPr/>
          </p:nvSpPr>
          <p:spPr>
            <a:xfrm>
              <a:off x="12700" y="17830"/>
              <a:ext cx="710661" cy="2538495"/>
            </a:xfrm>
            <a:custGeom>
              <a:avLst/>
              <a:gdLst/>
              <a:ahLst/>
              <a:cxnLst>
                <a:cxn ang="0">
                  <a:pos x="wd2" y="hd2"/>
                </a:cxn>
                <a:cxn ang="5400000">
                  <a:pos x="wd2" y="hd2"/>
                </a:cxn>
                <a:cxn ang="10800000">
                  <a:pos x="wd2" y="hd2"/>
                </a:cxn>
                <a:cxn ang="16200000">
                  <a:pos x="wd2" y="hd2"/>
                </a:cxn>
              </a:cxnLst>
              <a:rect l="0" t="0" r="r" b="b"/>
              <a:pathLst>
                <a:path w="21116" h="21600" fill="norm" stroke="1" extrusionOk="0">
                  <a:moveTo>
                    <a:pt x="21116" y="0"/>
                  </a:moveTo>
                  <a:cubicBezTo>
                    <a:pt x="19262" y="416"/>
                    <a:pt x="17532" y="870"/>
                    <a:pt x="15942" y="1356"/>
                  </a:cubicBezTo>
                  <a:cubicBezTo>
                    <a:pt x="10526" y="3014"/>
                    <a:pt x="6867" y="5003"/>
                    <a:pt x="4304" y="7075"/>
                  </a:cubicBezTo>
                  <a:cubicBezTo>
                    <a:pt x="1780" y="9117"/>
                    <a:pt x="308" y="11238"/>
                    <a:pt x="30" y="13390"/>
                  </a:cubicBezTo>
                  <a:cubicBezTo>
                    <a:pt x="-484" y="17363"/>
                    <a:pt x="5787" y="21384"/>
                    <a:pt x="19320" y="21600"/>
                  </a:cubicBezTo>
                </a:path>
              </a:pathLst>
            </a:cu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rgbClr val="FFFFFF"/>
                  </a:solidFill>
                  <a:latin typeface="+mj-lt"/>
                  <a:ea typeface="+mj-ea"/>
                  <a:cs typeface="+mj-cs"/>
                  <a:sym typeface="Helvetica Neue Medium"/>
                </a:defRPr>
              </a:lvl1pPr>
            </a:lstStyle>
            <a:p>
              <a:pPr/>
              <a:r>
                <a:t>0</a:t>
              </a:r>
            </a:p>
          </p:txBody>
        </p:sp>
        <p:pic>
          <p:nvPicPr>
            <p:cNvPr id="457" name="0 0" descr="0 0"/>
            <p:cNvPicPr>
              <a:picLocks noChangeAspect="0"/>
            </p:cNvPicPr>
            <p:nvPr/>
          </p:nvPicPr>
          <p:blipFill>
            <a:blip r:embed="rId18">
              <a:extLst/>
            </a:blip>
            <a:stretch>
              <a:fillRect/>
            </a:stretch>
          </p:blipFill>
          <p:spPr>
            <a:xfrm>
              <a:off x="0" y="-1"/>
              <a:ext cx="741191" cy="2598332"/>
            </a:xfrm>
            <a:prstGeom prst="rect">
              <a:avLst/>
            </a:prstGeom>
            <a:effectLst/>
          </p:spPr>
        </p:pic>
      </p:grpSp>
      <p:sp>
        <p:nvSpPr>
          <p:cNvPr id="460" name="Estrela"/>
          <p:cNvSpPr/>
          <p:nvPr/>
        </p:nvSpPr>
        <p:spPr>
          <a:xfrm>
            <a:off x="5376568" y="5611776"/>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b="0" sz="2000">
                <a:solidFill>
                  <a:srgbClr val="FFFFFF"/>
                </a:solidFill>
                <a:latin typeface="+mj-lt"/>
                <a:ea typeface="+mj-ea"/>
                <a:cs typeface="+mj-cs"/>
                <a:sym typeface="Helvetica Neue Medium"/>
              </a:defRPr>
            </a:pPr>
          </a:p>
        </p:txBody>
      </p:sp>
      <p:sp>
        <p:nvSpPr>
          <p:cNvPr id="461" name="Estrela"/>
          <p:cNvSpPr/>
          <p:nvPr/>
        </p:nvSpPr>
        <p:spPr>
          <a:xfrm>
            <a:off x="7453796" y="4950292"/>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b="0" sz="2000">
                <a:solidFill>
                  <a:srgbClr val="FFFFFF"/>
                </a:solidFill>
                <a:latin typeface="+mj-lt"/>
                <a:ea typeface="+mj-ea"/>
                <a:cs typeface="+mj-cs"/>
                <a:sym typeface="Helvetica Neue Medium"/>
              </a:defRPr>
            </a:pPr>
          </a:p>
        </p:txBody>
      </p:sp>
      <p:sp>
        <p:nvSpPr>
          <p:cNvPr id="462" name="Estrela"/>
          <p:cNvSpPr/>
          <p:nvPr/>
        </p:nvSpPr>
        <p:spPr>
          <a:xfrm>
            <a:off x="7575583" y="4950292"/>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b="0" sz="2000">
                <a:solidFill>
                  <a:srgbClr val="FFFFFF"/>
                </a:solidFill>
                <a:latin typeface="+mj-lt"/>
                <a:ea typeface="+mj-ea"/>
                <a:cs typeface="+mj-cs"/>
                <a:sym typeface="Helvetica Neue Medium"/>
              </a:defRPr>
            </a:pPr>
          </a:p>
        </p:txBody>
      </p:sp>
      <p:pic>
        <p:nvPicPr>
          <p:cNvPr id="463" name="Círculo Círculo" descr="Círculo Círculo"/>
          <p:cNvPicPr>
            <a:picLocks noChangeAspect="0"/>
          </p:cNvPicPr>
          <p:nvPr/>
        </p:nvPicPr>
        <p:blipFill>
          <a:blip r:embed="rId8">
            <a:extLst/>
          </a:blip>
          <a:stretch>
            <a:fillRect/>
          </a:stretch>
        </p:blipFill>
        <p:spPr>
          <a:xfrm>
            <a:off x="4758630" y="6661856"/>
            <a:ext cx="292051" cy="292052"/>
          </a:xfrm>
          <a:prstGeom prst="rect">
            <a:avLst/>
          </a:prstGeom>
        </p:spPr>
      </p:pic>
      <p:pic>
        <p:nvPicPr>
          <p:cNvPr id="465" name="Círculo Círculo" descr="Círculo Círculo"/>
          <p:cNvPicPr>
            <a:picLocks noChangeAspect="0"/>
          </p:cNvPicPr>
          <p:nvPr/>
        </p:nvPicPr>
        <p:blipFill>
          <a:blip r:embed="rId8">
            <a:extLst/>
          </a:blip>
          <a:stretch>
            <a:fillRect/>
          </a:stretch>
        </p:blipFill>
        <p:spPr>
          <a:xfrm>
            <a:off x="7209730" y="6661856"/>
            <a:ext cx="292051" cy="292052"/>
          </a:xfrm>
          <a:prstGeom prst="rect">
            <a:avLst/>
          </a:prstGeom>
        </p:spPr>
      </p:pic>
      <p:pic>
        <p:nvPicPr>
          <p:cNvPr id="467" name="Círculo Círculo" descr="Círculo Círculo"/>
          <p:cNvPicPr>
            <a:picLocks noChangeAspect="0"/>
          </p:cNvPicPr>
          <p:nvPr/>
        </p:nvPicPr>
        <p:blipFill>
          <a:blip r:embed="rId8">
            <a:extLst/>
          </a:blip>
          <a:stretch>
            <a:fillRect/>
          </a:stretch>
        </p:blipFill>
        <p:spPr>
          <a:xfrm>
            <a:off x="9673530" y="6661856"/>
            <a:ext cx="292051" cy="292052"/>
          </a:xfrm>
          <a:prstGeom prst="rect">
            <a:avLst/>
          </a:prstGeom>
        </p:spPr>
      </p:pic>
      <p:pic>
        <p:nvPicPr>
          <p:cNvPr id="469" name="Círculo Círculo" descr="Círculo Círculo"/>
          <p:cNvPicPr>
            <a:picLocks noChangeAspect="0"/>
          </p:cNvPicPr>
          <p:nvPr/>
        </p:nvPicPr>
        <p:blipFill>
          <a:blip r:embed="rId8">
            <a:extLst/>
          </a:blip>
          <a:stretch>
            <a:fillRect/>
          </a:stretch>
        </p:blipFill>
        <p:spPr>
          <a:xfrm>
            <a:off x="4745930" y="4059853"/>
            <a:ext cx="292051" cy="292051"/>
          </a:xfrm>
          <a:prstGeom prst="rect">
            <a:avLst/>
          </a:prstGeom>
        </p:spPr>
      </p:pic>
      <p:pic>
        <p:nvPicPr>
          <p:cNvPr id="471" name="Linha Forma" descr="Linha Forma"/>
          <p:cNvPicPr>
            <a:picLocks noChangeAspect="0"/>
          </p:cNvPicPr>
          <p:nvPr/>
        </p:nvPicPr>
        <p:blipFill>
          <a:blip r:embed="rId19">
            <a:extLst/>
          </a:blip>
          <a:stretch>
            <a:fillRect/>
          </a:stretch>
        </p:blipFill>
        <p:spPr>
          <a:xfrm>
            <a:off x="5031075" y="4135247"/>
            <a:ext cx="2110183" cy="733468"/>
          </a:xfrm>
          <a:prstGeom prst="rect">
            <a:avLst/>
          </a:prstGeom>
        </p:spPr>
      </p:pic>
      <p:pic>
        <p:nvPicPr>
          <p:cNvPr id="473" name="Imagem" descr="Imagem"/>
          <p:cNvPicPr>
            <a:picLocks noChangeAspect="1"/>
          </p:cNvPicPr>
          <p:nvPr/>
        </p:nvPicPr>
        <p:blipFill>
          <a:blip r:embed="rId20">
            <a:extLst/>
          </a:blip>
          <a:stretch>
            <a:fillRect/>
          </a:stretch>
        </p:blipFill>
        <p:spPr>
          <a:xfrm>
            <a:off x="8013634" y="6725715"/>
            <a:ext cx="187871" cy="170793"/>
          </a:xfrm>
          <a:prstGeom prst="rect">
            <a:avLst/>
          </a:prstGeom>
          <a:ln w="12700">
            <a:miter lim="400000"/>
          </a:ln>
        </p:spPr>
      </p:pic>
      <p:sp>
        <p:nvSpPr>
          <p:cNvPr id="474" name="My Forest"/>
          <p:cNvSpPr txBox="1"/>
          <p:nvPr/>
        </p:nvSpPr>
        <p:spPr>
          <a:xfrm>
            <a:off x="9661593" y="3766389"/>
            <a:ext cx="1050689" cy="1610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vl1pPr>
          </a:lstStyle>
          <a:p>
            <a:pPr/>
            <a:r>
              <a:t>My Forest</a:t>
            </a:r>
          </a:p>
        </p:txBody>
      </p:sp>
      <p:sp>
        <p:nvSpPr>
          <p:cNvPr id="475" name="Log Home Screen"/>
          <p:cNvSpPr txBox="1"/>
          <p:nvPr/>
        </p:nvSpPr>
        <p:spPr>
          <a:xfrm>
            <a:off x="7182942" y="3668987"/>
            <a:ext cx="1050688" cy="3261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vl1pPr>
          </a:lstStyle>
          <a:p>
            <a:pPr/>
            <a:r>
              <a:t>Log Home Screen</a:t>
            </a:r>
          </a:p>
        </p:txBody>
      </p:sp>
      <p:sp>
        <p:nvSpPr>
          <p:cNvPr id="476" name="Log Entry Screen"/>
          <p:cNvSpPr txBox="1"/>
          <p:nvPr/>
        </p:nvSpPr>
        <p:spPr>
          <a:xfrm>
            <a:off x="4753008" y="3668987"/>
            <a:ext cx="1050689" cy="3261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vl1pPr>
          </a:lstStyle>
          <a:p>
            <a:pPr/>
            <a:r>
              <a:t>Log Entry Screen</a:t>
            </a:r>
          </a:p>
        </p:txBody>
      </p:sp>
      <p:sp>
        <p:nvSpPr>
          <p:cNvPr id="477" name="Weight Data Entry"/>
          <p:cNvSpPr txBox="1"/>
          <p:nvPr/>
        </p:nvSpPr>
        <p:spPr>
          <a:xfrm>
            <a:off x="7073026" y="8969120"/>
            <a:ext cx="1325624" cy="1610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vl1pPr>
          </a:lstStyle>
          <a:p>
            <a:pPr/>
            <a:r>
              <a:t>Weight Data Entry</a:t>
            </a:r>
          </a:p>
        </p:txBody>
      </p:sp>
      <p:sp>
        <p:nvSpPr>
          <p:cNvPr id="478" name="Item Data Entry"/>
          <p:cNvSpPr txBox="1"/>
          <p:nvPr/>
        </p:nvSpPr>
        <p:spPr>
          <a:xfrm>
            <a:off x="9661593" y="8969120"/>
            <a:ext cx="1050689" cy="1610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vl1pPr>
          </a:lstStyle>
          <a:p>
            <a:pPr/>
            <a:r>
              <a:t>Item Data Entry</a:t>
            </a:r>
          </a:p>
        </p:txBody>
      </p:sp>
      <p:sp>
        <p:nvSpPr>
          <p:cNvPr id="479" name="Estrela"/>
          <p:cNvSpPr/>
          <p:nvPr/>
        </p:nvSpPr>
        <p:spPr>
          <a:xfrm>
            <a:off x="11000020" y="7117715"/>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b="0" sz="2000">
                <a:solidFill>
                  <a:srgbClr val="FFFFFF"/>
                </a:solidFill>
                <a:latin typeface="+mj-lt"/>
                <a:ea typeface="+mj-ea"/>
                <a:cs typeface="+mj-cs"/>
                <a:sym typeface="Helvetica Neue Medium"/>
              </a:defRPr>
            </a:pPr>
          </a:p>
        </p:txBody>
      </p:sp>
      <p:sp>
        <p:nvSpPr>
          <p:cNvPr id="480" name="Estrela"/>
          <p:cNvSpPr/>
          <p:nvPr/>
        </p:nvSpPr>
        <p:spPr>
          <a:xfrm>
            <a:off x="11017846" y="7937937"/>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b="0" sz="2000">
                <a:solidFill>
                  <a:srgbClr val="FFFFFF"/>
                </a:solidFill>
                <a:latin typeface="+mj-lt"/>
                <a:ea typeface="+mj-ea"/>
                <a:cs typeface="+mj-cs"/>
                <a:sym typeface="Helvetica Neue Medium"/>
              </a:defRPr>
            </a:pPr>
          </a:p>
        </p:txBody>
      </p:sp>
      <p:sp>
        <p:nvSpPr>
          <p:cNvPr id="481" name="Estrela"/>
          <p:cNvSpPr/>
          <p:nvPr/>
        </p:nvSpPr>
        <p:spPr>
          <a:xfrm>
            <a:off x="11152333" y="7937937"/>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b="0" sz="2000">
                <a:solidFill>
                  <a:srgbClr val="FFFFFF"/>
                </a:solidFill>
                <a:latin typeface="+mj-lt"/>
                <a:ea typeface="+mj-ea"/>
                <a:cs typeface="+mj-cs"/>
                <a:sym typeface="Helvetica Neue Medium"/>
              </a:defRPr>
            </a:pPr>
          </a:p>
        </p:txBody>
      </p:sp>
      <p:sp>
        <p:nvSpPr>
          <p:cNvPr id="482" name="Same user experience as logging trash but for recycling"/>
          <p:cNvSpPr txBox="1"/>
          <p:nvPr/>
        </p:nvSpPr>
        <p:spPr>
          <a:xfrm>
            <a:off x="11005146" y="7290351"/>
            <a:ext cx="1437087" cy="4532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1100"/>
            </a:lvl1pPr>
          </a:lstStyle>
          <a:p>
            <a:pPr/>
            <a:r>
              <a:t>Same user experience as logging trash but for recycling</a:t>
            </a:r>
          </a:p>
        </p:txBody>
      </p:sp>
      <p:sp>
        <p:nvSpPr>
          <p:cNvPr id="483" name="Pie chart updates with data"/>
          <p:cNvSpPr txBox="1"/>
          <p:nvPr/>
        </p:nvSpPr>
        <p:spPr>
          <a:xfrm>
            <a:off x="11030180" y="8114422"/>
            <a:ext cx="1312815" cy="3008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1100"/>
            </a:lvl1pPr>
          </a:lstStyle>
          <a:p>
            <a:pPr/>
            <a:r>
              <a:t>Pie chart updates with data</a:t>
            </a:r>
          </a:p>
        </p:txBody>
      </p:sp>
      <p:pic>
        <p:nvPicPr>
          <p:cNvPr id="484" name="Imagem" descr="Imagem"/>
          <p:cNvPicPr>
            <a:picLocks noChangeAspect="1"/>
          </p:cNvPicPr>
          <p:nvPr/>
        </p:nvPicPr>
        <p:blipFill>
          <a:blip r:embed="rId21">
            <a:extLst/>
          </a:blip>
          <a:stretch>
            <a:fillRect/>
          </a:stretch>
        </p:blipFill>
        <p:spPr>
          <a:xfrm>
            <a:off x="8099114" y="7581506"/>
            <a:ext cx="113483" cy="94569"/>
          </a:xfrm>
          <a:prstGeom prst="rect">
            <a:avLst/>
          </a:prstGeom>
          <a:ln w="12700">
            <a:miter lim="400000"/>
          </a:ln>
        </p:spPr>
      </p:pic>
      <p:sp>
        <p:nvSpPr>
          <p:cNvPr id="485"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7">
    <p:spTree>
      <p:nvGrpSpPr>
        <p:cNvPr id="1" name=""/>
        <p:cNvGrpSpPr/>
        <p:nvPr/>
      </p:nvGrpSpPr>
      <p:grpSpPr>
        <a:xfrm>
          <a:off x="0" y="0"/>
          <a:ext cx="0" cy="0"/>
          <a:chOff x="0" y="0"/>
          <a:chExt cx="0" cy="0"/>
        </a:xfrm>
      </p:grpSpPr>
      <p:sp>
        <p:nvSpPr>
          <p:cNvPr id="492" name="Retângulo"/>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493" name="Build"/>
          <p:cNvSpPr txBox="1"/>
          <p:nvPr/>
        </p:nvSpPr>
        <p:spPr>
          <a:xfrm>
            <a:off x="4762499" y="812800"/>
            <a:ext cx="751537"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Build</a:t>
            </a:r>
          </a:p>
        </p:txBody>
      </p:sp>
      <p:sp>
        <p:nvSpPr>
          <p:cNvPr id="494" name="Prototype…"/>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Prototype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Design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Storyboard</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Build</a:t>
            </a:r>
          </a:p>
        </p:txBody>
      </p:sp>
      <p:sp>
        <p:nvSpPr>
          <p:cNvPr id="495" name="First take a look at these finished prototypes for inspiration. Next you’ll use Keynote on a Mac or iPad or an iOS app like POP - Prototyping on Paper to build your prototype."/>
          <p:cNvSpPr txBox="1"/>
          <p:nvPr/>
        </p:nvSpPr>
        <p:spPr>
          <a:xfrm>
            <a:off x="4778965" y="1437300"/>
            <a:ext cx="7167445" cy="8363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1200"/>
              </a:spcBef>
              <a:defRPr b="0" sz="1400"/>
            </a:pPr>
            <a:r>
              <a:t>First take a look at these finished prototypes for inspiration. Next you’ll use Keynote on a Mac or iPad or an iOS app like </a:t>
            </a:r>
            <a:r>
              <a:rPr>
                <a:solidFill>
                  <a:srgbClr val="0070C9"/>
                </a:solidFill>
                <a:hlinkClick r:id="rId2" invalidUrl="" action="" tgtFrame="" tooltip="" history="1" highlightClick="0" endSnd="0"/>
              </a:rPr>
              <a:t>POP - Prototyping on Paper</a:t>
            </a:r>
            <a:r>
              <a:t> to build your prototype. </a:t>
            </a:r>
          </a:p>
        </p:txBody>
      </p:sp>
      <p:sp>
        <p:nvSpPr>
          <p:cNvPr id="496"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7 copy">
    <p:spTree>
      <p:nvGrpSpPr>
        <p:cNvPr id="1" name=""/>
        <p:cNvGrpSpPr/>
        <p:nvPr/>
      </p:nvGrpSpPr>
      <p:grpSpPr>
        <a:xfrm>
          <a:off x="0" y="0"/>
          <a:ext cx="0" cy="0"/>
          <a:chOff x="0" y="0"/>
          <a:chExt cx="0" cy="0"/>
        </a:xfrm>
      </p:grpSpPr>
      <p:pic>
        <p:nvPicPr>
          <p:cNvPr id="503" name="Keyboard Numberic" descr="Keyboard Numberic"/>
          <p:cNvPicPr>
            <a:picLocks noChangeAspect="1"/>
          </p:cNvPicPr>
          <p:nvPr/>
        </p:nvPicPr>
        <p:blipFill>
          <a:blip r:embed="rId2">
            <a:extLst/>
          </a:blip>
          <a:stretch>
            <a:fillRect/>
          </a:stretch>
        </p:blipFill>
        <p:spPr>
          <a:xfrm rot="21300000">
            <a:off x="8288866" y="1696250"/>
            <a:ext cx="2540001" cy="1971041"/>
          </a:xfrm>
          <a:prstGeom prst="rect">
            <a:avLst/>
          </a:prstGeom>
          <a:ln w="12700">
            <a:miter lim="400000"/>
          </a:ln>
          <a:effectLst>
            <a:outerShdw sx="100000" sy="100000" kx="0" ky="0" algn="b" rotWithShape="0" blurRad="63500" dist="25400" dir="5400000">
              <a:srgbClr val="000000">
                <a:alpha val="15514"/>
              </a:srgbClr>
            </a:outerShdw>
          </a:effectLst>
        </p:spPr>
      </p:pic>
      <p:sp>
        <p:nvSpPr>
          <p:cNvPr id="504" name="Retângulo"/>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05" name="For each version of your prototype, think about the following:…"/>
          <p:cNvSpPr txBox="1"/>
          <p:nvPr/>
        </p:nvSpPr>
        <p:spPr>
          <a:xfrm>
            <a:off x="4762500" y="5461000"/>
            <a:ext cx="7872857" cy="31752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600"/>
              </a:spcBef>
              <a:defRPr b="0" sz="1400">
                <a:latin typeface="+mj-lt"/>
                <a:ea typeface="+mj-ea"/>
                <a:cs typeface="+mj-cs"/>
                <a:sym typeface="Helvetica Neue Medium"/>
              </a:defRPr>
            </a:pPr>
            <a:r>
              <a:t>For each version of your prototype, think about the following:</a:t>
            </a:r>
          </a:p>
          <a:p>
            <a:pPr marL="152400" indent="-152400" algn="l">
              <a:lnSpc>
                <a:spcPct val="120000"/>
              </a:lnSpc>
              <a:spcBef>
                <a:spcPts val="600"/>
              </a:spcBef>
              <a:buSzPct val="130000"/>
              <a:buChar char="•"/>
              <a:defRPr b="0" sz="1400"/>
            </a:pPr>
            <a:r>
              <a:t>Can users choose to engage with the content in different ways? </a:t>
            </a:r>
          </a:p>
          <a:p>
            <a:pPr marL="152400" indent="-152400" algn="l">
              <a:lnSpc>
                <a:spcPct val="120000"/>
              </a:lnSpc>
              <a:spcBef>
                <a:spcPts val="600"/>
              </a:spcBef>
              <a:buSzPct val="130000"/>
              <a:buChar char="•"/>
              <a:defRPr b="0" sz="1400"/>
            </a:pPr>
            <a:r>
              <a:t>Can you provide different representations of the same data? </a:t>
            </a:r>
          </a:p>
          <a:p>
            <a:pPr marL="152400" indent="-152400" algn="l">
              <a:lnSpc>
                <a:spcPct val="120000"/>
              </a:lnSpc>
              <a:spcBef>
                <a:spcPts val="600"/>
              </a:spcBef>
              <a:buSzPct val="130000"/>
              <a:buChar char="•"/>
              <a:defRPr b="0" spc="-14" sz="1400"/>
            </a:pPr>
            <a:r>
              <a:t>What’s the first screen (view) that the user sees? Which buttons are visible? </a:t>
            </a:r>
            <a:br/>
            <a:r>
              <a:t>Then what happens?</a:t>
            </a:r>
          </a:p>
          <a:p>
            <a:pPr marL="152400" indent="-152400" algn="l">
              <a:lnSpc>
                <a:spcPct val="120000"/>
              </a:lnSpc>
              <a:spcBef>
                <a:spcPts val="600"/>
              </a:spcBef>
              <a:buSzPct val="130000"/>
              <a:buChar char="•"/>
              <a:tabLst>
                <a:tab pos="4381500" algn="l"/>
              </a:tabLst>
              <a:defRPr b="0" sz="1400"/>
            </a:pPr>
            <a:r>
              <a:t>Decide what kinds of graphi</a:t>
            </a:r>
            <a:r>
              <a:t>cs and icons your app will display and where </a:t>
            </a:r>
            <a:br/>
            <a:r>
              <a:t>they’ll appear. </a:t>
            </a:r>
          </a:p>
          <a:p>
            <a:pPr marL="152400" indent="-152400" algn="l">
              <a:lnSpc>
                <a:spcPct val="120000"/>
              </a:lnSpc>
              <a:spcBef>
                <a:spcPts val="600"/>
              </a:spcBef>
              <a:buSzPct val="130000"/>
              <a:buChar char="•"/>
              <a:defRPr b="0" sz="1400"/>
            </a:pPr>
            <a:r>
              <a:t>How many taps will it take for users to find out what they need to know? </a:t>
            </a:r>
          </a:p>
          <a:p>
            <a:pPr marL="152400" indent="-152400" algn="l">
              <a:lnSpc>
                <a:spcPct val="120000"/>
              </a:lnSpc>
              <a:spcBef>
                <a:spcPts val="600"/>
              </a:spcBef>
              <a:buSzPct val="130000"/>
              <a:buChar char="•"/>
              <a:defRPr b="0" sz="1400"/>
            </a:pPr>
            <a:r>
              <a:t>How would users navigate between views?</a:t>
            </a:r>
          </a:p>
          <a:p>
            <a:pPr marL="152400" indent="-152400" algn="l">
              <a:lnSpc>
                <a:spcPct val="120000"/>
              </a:lnSpc>
              <a:spcBef>
                <a:spcPts val="2000"/>
              </a:spcBef>
              <a:buSzPct val="130000"/>
              <a:buChar char="•"/>
              <a:defRPr b="0" sz="1400"/>
            </a:pPr>
            <a:r>
              <a:t>What are some simple ways to communicate the features of your app without</a:t>
            </a:r>
            <a:br/>
            <a:r>
              <a:t>using words?</a:t>
            </a:r>
          </a:p>
        </p:txBody>
      </p:sp>
      <p:sp>
        <p:nvSpPr>
          <p:cNvPr id="506" name="As you experiment with your own UI, you might also want to design apps that match the iOS design language. Download this Keynote document to access iOS UI elements."/>
          <p:cNvSpPr txBox="1"/>
          <p:nvPr/>
        </p:nvSpPr>
        <p:spPr>
          <a:xfrm>
            <a:off x="4778965" y="863600"/>
            <a:ext cx="7167445" cy="44106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1200"/>
              </a:spcBef>
              <a:defRPr b="0" sz="1400"/>
            </a:pPr>
            <a:r>
              <a:t>As you experiment with your own UI, you might also want to design apps that match the iOS design language. </a:t>
            </a:r>
            <a:r>
              <a:rPr>
                <a:solidFill>
                  <a:srgbClr val="0070C9"/>
                </a:solidFill>
                <a:hlinkClick r:id="rId3" invalidUrl="" action="" tgtFrame="" tooltip="" history="1" highlightClick="0" endSnd="0"/>
              </a:rPr>
              <a:t>Download</a:t>
            </a:r>
            <a:r>
              <a:t> this Keynote document to access iOS UI elements. </a:t>
            </a:r>
          </a:p>
        </p:txBody>
      </p:sp>
      <p:sp>
        <p:nvSpPr>
          <p:cNvPr id="507" name="Prototyping in Keynote…"/>
          <p:cNvSpPr txBox="1"/>
          <p:nvPr/>
        </p:nvSpPr>
        <p:spPr>
          <a:xfrm>
            <a:off x="495300" y="863599"/>
            <a:ext cx="3063280" cy="5644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200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400">
                <a:solidFill>
                  <a:srgbClr val="FFFFFF"/>
                </a:solidFill>
              </a:defRPr>
            </a:pPr>
            <a:r>
              <a:t>Prototyping in Keynote</a:t>
            </a:r>
          </a:p>
          <a:p>
            <a:pPr marL="190500" indent="-190500" algn="l" defTabSz="457200">
              <a:lnSpc>
                <a:spcPct val="110000"/>
              </a:lnSpc>
              <a:spcBef>
                <a:spcPts val="500"/>
              </a:spcBef>
              <a:buSzPct val="100000"/>
              <a:buAutoNum type="arabicPeriod" startA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200">
                <a:solidFill>
                  <a:srgbClr val="FFFFFF"/>
                </a:solidFill>
              </a:defRPr>
            </a:pPr>
            <a:r>
              <a:t>Set up the Keynote document to be </a:t>
            </a:r>
            <a:br/>
            <a:r>
              <a:t>the right size for your app prototype </a:t>
            </a:r>
            <a:br/>
            <a:r>
              <a:t>to run on your demo device. Click </a:t>
            </a:r>
            <a:br/>
            <a:r>
              <a:t>the Document tab in the Document sidebar, then in the Slide Size menu, choose Custom Slide Size. Enter one </a:t>
            </a:r>
            <a:br/>
            <a:r>
              <a:t>of these sets of dimensions:</a:t>
            </a:r>
          </a:p>
          <a:p>
            <a:pPr marL="166687" indent="-166687" algn="l" defTabSz="457200">
              <a:lnSpc>
                <a:spcPct val="110000"/>
              </a:lnSpc>
              <a:spcBef>
                <a:spcPts val="800"/>
              </a:spcBef>
              <a:buSzPct val="14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200">
                <a:solidFill>
                  <a:srgbClr val="FFFFFF"/>
                </a:solidFill>
              </a:defRPr>
            </a:pPr>
            <a:r>
              <a:t>iPad: width=834 pts, height=1112 pts</a:t>
            </a:r>
          </a:p>
          <a:p>
            <a:pPr marL="166687" indent="-166687" algn="l" defTabSz="457200">
              <a:lnSpc>
                <a:spcPct val="110000"/>
              </a:lnSpc>
              <a:spcBef>
                <a:spcPts val="800"/>
              </a:spcBef>
              <a:buSzPct val="14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200">
                <a:solidFill>
                  <a:srgbClr val="FFFFFF"/>
                </a:solidFill>
              </a:defRPr>
            </a:pPr>
            <a:r>
              <a:t>iPhone X: width=375 pts, height=812 pts</a:t>
            </a:r>
          </a:p>
          <a:p>
            <a:pPr marL="190500" indent="-190500" algn="l" defTabSz="457200">
              <a:lnSpc>
                <a:spcPct val="110000"/>
              </a:lnSpc>
              <a:spcBef>
                <a:spcPts val="800"/>
              </a:spcBef>
              <a:buSzPct val="100000"/>
              <a:buAutoNum type="arabicPeriod" startAt="2"/>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200">
                <a:solidFill>
                  <a:srgbClr val="FFFFFF"/>
                </a:solidFill>
              </a:defRPr>
            </a:pPr>
            <a:r>
              <a:t>Decide on the colors and fonts you’ll use, then design the navigation buttons. Park these design tools in working slides that you can delete later. </a:t>
            </a:r>
          </a:p>
          <a:p>
            <a:pPr marL="190500" indent="-190500" algn="l" defTabSz="457200">
              <a:lnSpc>
                <a:spcPct val="110000"/>
              </a:lnSpc>
              <a:spcBef>
                <a:spcPts val="800"/>
              </a:spcBef>
              <a:buSzPct val="100000"/>
              <a:buAutoNum type="arabicPeriod" startAt="2"/>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200">
                <a:solidFill>
                  <a:srgbClr val="FFFFFF"/>
                </a:solidFill>
              </a:defRPr>
            </a:pPr>
            <a:r>
              <a:t>Build each screen on a different slide. </a:t>
            </a:r>
          </a:p>
          <a:p>
            <a:pPr marL="190500" indent="-190500" algn="l" defTabSz="457200">
              <a:lnSpc>
                <a:spcPct val="110000"/>
              </a:lnSpc>
              <a:spcBef>
                <a:spcPts val="800"/>
              </a:spcBef>
              <a:buSzPct val="100000"/>
              <a:buAutoNum type="arabicPeriod" startAt="2"/>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200">
                <a:solidFill>
                  <a:srgbClr val="FFFFFF"/>
                </a:solidFill>
              </a:defRPr>
            </a:pPr>
            <a:r>
              <a:t>Create interactive links between the slides so that their buttons trigger </a:t>
            </a:r>
            <a:br/>
            <a:r>
              <a:t>touch events. Control-click the object </a:t>
            </a:r>
            <a:br/>
            <a:r>
              <a:t>you want to link, choose Add Link, </a:t>
            </a:r>
            <a:br/>
            <a:r>
              <a:t>then choose Slide. </a:t>
            </a:r>
          </a:p>
          <a:p>
            <a:pPr marL="190500" indent="-190500" algn="l" defTabSz="457200">
              <a:lnSpc>
                <a:spcPct val="110000"/>
              </a:lnSpc>
              <a:spcBef>
                <a:spcPts val="800"/>
              </a:spcBef>
              <a:buSzPct val="100000"/>
              <a:buAutoNum type="arabicPeriod" startAt="2"/>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200">
                <a:solidFill>
                  <a:srgbClr val="FFFFFF"/>
                </a:solidFill>
              </a:defRPr>
            </a:pPr>
            <a:r>
              <a:t>To make sure that the presentation changes slides only when the user taps the navigation buttons, click Document, then in the Presentation Type menu, choose Links Only. </a:t>
            </a:r>
          </a:p>
        </p:txBody>
      </p:sp>
      <p:sp>
        <p:nvSpPr>
          <p:cNvPr id="508"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pic>
        <p:nvPicPr>
          <p:cNvPr id="509" name="Keyboard Alphabetic" descr="Keyboard Alphabetic"/>
          <p:cNvPicPr>
            <a:picLocks noChangeAspect="1"/>
          </p:cNvPicPr>
          <p:nvPr/>
        </p:nvPicPr>
        <p:blipFill>
          <a:blip r:embed="rId4">
            <a:extLst/>
          </a:blip>
          <a:stretch>
            <a:fillRect/>
          </a:stretch>
        </p:blipFill>
        <p:spPr>
          <a:xfrm rot="20940000">
            <a:off x="3875134" y="2000953"/>
            <a:ext cx="2540001" cy="2255521"/>
          </a:xfrm>
          <a:prstGeom prst="rect">
            <a:avLst/>
          </a:prstGeom>
          <a:ln w="12700">
            <a:miter lim="400000"/>
          </a:ln>
          <a:effectLst>
            <a:outerShdw sx="100000" sy="100000" kx="0" ky="0" algn="b" rotWithShape="0" blurRad="63500" dist="25400" dir="5400000">
              <a:srgbClr val="000000">
                <a:alpha val="15514"/>
              </a:srgbClr>
            </a:outerShdw>
          </a:effectLst>
        </p:spPr>
      </p:pic>
      <p:pic>
        <p:nvPicPr>
          <p:cNvPr id="510" name="Imagem" descr="Imagem"/>
          <p:cNvPicPr>
            <a:picLocks noChangeAspect="1"/>
          </p:cNvPicPr>
          <p:nvPr/>
        </p:nvPicPr>
        <p:blipFill>
          <a:blip r:embed="rId5">
            <a:extLst/>
          </a:blip>
          <a:stretch>
            <a:fillRect/>
          </a:stretch>
        </p:blipFill>
        <p:spPr>
          <a:xfrm rot="540000">
            <a:off x="6302861" y="2615706"/>
            <a:ext cx="2540001" cy="2255521"/>
          </a:xfrm>
          <a:prstGeom prst="rect">
            <a:avLst/>
          </a:prstGeom>
          <a:ln w="12700">
            <a:miter lim="400000"/>
          </a:ln>
          <a:effectLst>
            <a:outerShdw sx="100000" sy="100000" kx="0" ky="0" algn="b" rotWithShape="0" blurRad="63500" dist="25400" dir="5400000">
              <a:srgbClr val="000000">
                <a:alpha val="15514"/>
              </a:srgbClr>
            </a:outerShdw>
          </a:effectLst>
        </p:spPr>
      </p:pic>
      <p:pic>
        <p:nvPicPr>
          <p:cNvPr id="511" name="Dictation" descr="Dictation"/>
          <p:cNvPicPr>
            <a:picLocks noChangeAspect="1"/>
          </p:cNvPicPr>
          <p:nvPr/>
        </p:nvPicPr>
        <p:blipFill>
          <a:blip r:embed="rId6">
            <a:extLst/>
          </a:blip>
          <a:stretch>
            <a:fillRect/>
          </a:stretch>
        </p:blipFill>
        <p:spPr>
          <a:xfrm rot="240000">
            <a:off x="10547350" y="2895617"/>
            <a:ext cx="2540000" cy="1971041"/>
          </a:xfrm>
          <a:prstGeom prst="rect">
            <a:avLst/>
          </a:prstGeom>
          <a:ln w="12700">
            <a:miter lim="400000"/>
          </a:ln>
          <a:effectLst>
            <a:outerShdw sx="100000" sy="100000" kx="0" ky="0" algn="b" rotWithShape="0" blurRad="63500" dist="25400" dir="5400000">
              <a:srgbClr val="000000">
                <a:alpha val="15514"/>
              </a:srgbClr>
            </a:outerShdw>
          </a:effectLst>
        </p:spPr>
      </p:pic>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8">
    <p:spTree>
      <p:nvGrpSpPr>
        <p:cNvPr id="1" name=""/>
        <p:cNvGrpSpPr/>
        <p:nvPr/>
      </p:nvGrpSpPr>
      <p:grpSpPr>
        <a:xfrm>
          <a:off x="0" y="0"/>
          <a:ext cx="0" cy="0"/>
          <a:chOff x="0" y="0"/>
          <a:chExt cx="0" cy="0"/>
        </a:xfrm>
      </p:grpSpPr>
      <p:sp>
        <p:nvSpPr>
          <p:cNvPr id="518" name="Retângulo"/>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19" name="Deeper Dive: Detailing MVC…"/>
          <p:cNvSpPr txBox="1"/>
          <p:nvPr/>
        </p:nvSpPr>
        <p:spPr>
          <a:xfrm>
            <a:off x="516036" y="866072"/>
            <a:ext cx="3021149" cy="19133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400">
                <a:solidFill>
                  <a:srgbClr val="FFFFFF"/>
                </a:solidFill>
              </a:defRPr>
            </a:pPr>
            <a:r>
              <a:t>Deeper Dive: Detailing MVC</a:t>
            </a:r>
          </a:p>
          <a:p>
            <a:pPr algn="l">
              <a:lnSpc>
                <a:spcPct val="120000"/>
              </a:lnSpc>
              <a:spcBef>
                <a:spcPts val="1200"/>
              </a:spcBef>
              <a:defRPr b="0" sz="1400">
                <a:solidFill>
                  <a:srgbClr val="FFFFFF"/>
                </a:solidFill>
              </a:defRPr>
            </a:pPr>
            <a:r>
              <a:t>Once you’ve defined how your app will flow in your prototype, think about how to organize different parts of your code. The Model-View-Controller pattern helps accomplish this while keeping your code organized.</a:t>
            </a:r>
          </a:p>
        </p:txBody>
      </p:sp>
      <p:sp>
        <p:nvSpPr>
          <p:cNvPr id="520" name="Use the following questions to help build a list of models, views, and controllers that your app would need if you began building the prototype with code.…"/>
          <p:cNvSpPr txBox="1"/>
          <p:nvPr/>
        </p:nvSpPr>
        <p:spPr>
          <a:xfrm>
            <a:off x="4749800" y="866072"/>
            <a:ext cx="7590089" cy="69456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1200"/>
              </a:spcBef>
              <a:defRPr b="0" sz="1400"/>
            </a:pPr>
            <a:r>
              <a:t>Use the following questions to help build a list of models, views, and controllers that your</a:t>
            </a:r>
            <a:br/>
            <a:r>
              <a:t>app would need if you began building the prototype with code.</a:t>
            </a:r>
          </a:p>
          <a:p>
            <a:pPr algn="l">
              <a:lnSpc>
                <a:spcPct val="120000"/>
              </a:lnSpc>
              <a:defRPr sz="1400"/>
            </a:pPr>
            <a:r>
              <a:t>Models</a:t>
            </a:r>
          </a:p>
          <a:p>
            <a:pPr algn="l">
              <a:lnSpc>
                <a:spcPct val="120000"/>
              </a:lnSpc>
              <a:spcBef>
                <a:spcPts val="2600"/>
              </a:spcBef>
              <a:defRPr b="0" sz="1400"/>
            </a:pPr>
            <a:r>
              <a:t>What data do you need to build your features? Where does the data come from? Does the</a:t>
            </a:r>
            <a:br/>
            <a:r>
              <a:t>user supply it or does it come from a web service? Do you need to store the data on the</a:t>
            </a:r>
            <a:br/>
            <a:r>
              <a:t>device for offline access?</a:t>
            </a:r>
          </a:p>
          <a:p>
            <a:pPr algn="l">
              <a:lnSpc>
                <a:spcPct val="120000"/>
              </a:lnSpc>
              <a:spcBef>
                <a:spcPts val="9000"/>
              </a:spcBef>
              <a:defRPr b="0" sz="1400"/>
            </a:pPr>
          </a:p>
          <a:p>
            <a:pPr algn="l">
              <a:lnSpc>
                <a:spcPct val="120000"/>
              </a:lnSpc>
              <a:defRPr sz="1400"/>
            </a:pPr>
            <a:r>
              <a:t>Views</a:t>
            </a:r>
          </a:p>
          <a:p>
            <a:pPr algn="l">
              <a:lnSpc>
                <a:spcPct val="120000"/>
              </a:lnSpc>
              <a:spcBef>
                <a:spcPts val="2600"/>
              </a:spcBef>
              <a:defRPr b="0" sz="1400"/>
            </a:pPr>
            <a:r>
              <a:t>Are there particular views you want to show on multiple screens? Did you include any</a:t>
            </a:r>
            <a:br/>
            <a:r>
              <a:t>custom gestures?</a:t>
            </a:r>
          </a:p>
          <a:p>
            <a:pPr algn="l">
              <a:lnSpc>
                <a:spcPct val="120000"/>
              </a:lnSpc>
              <a:spcBef>
                <a:spcPts val="9000"/>
              </a:spcBef>
              <a:defRPr b="0" sz="1400"/>
            </a:pPr>
          </a:p>
          <a:p>
            <a:pPr algn="l">
              <a:lnSpc>
                <a:spcPct val="120000"/>
              </a:lnSpc>
              <a:defRPr sz="1400"/>
            </a:pPr>
            <a:r>
              <a:t>Controllers</a:t>
            </a:r>
          </a:p>
          <a:p>
            <a:pPr algn="l">
              <a:lnSpc>
                <a:spcPct val="120000"/>
              </a:lnSpc>
              <a:spcBef>
                <a:spcPts val="1600"/>
              </a:spcBef>
              <a:defRPr b="0" sz="1400"/>
            </a:pPr>
            <a:r>
              <a:t>How many view controllers does your app need? What controllers will help manage the data?</a:t>
            </a:r>
            <a:br/>
            <a:r>
              <a:t>Does your app have custom transitions that need a controller?</a:t>
            </a:r>
          </a:p>
        </p:txBody>
      </p:sp>
      <p:sp>
        <p:nvSpPr>
          <p:cNvPr id="521"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9">
    <p:spTree>
      <p:nvGrpSpPr>
        <p:cNvPr id="1" name=""/>
        <p:cNvGrpSpPr/>
        <p:nvPr/>
      </p:nvGrpSpPr>
      <p:grpSpPr>
        <a:xfrm>
          <a:off x="0" y="0"/>
          <a:ext cx="0" cy="0"/>
          <a:chOff x="0" y="0"/>
          <a:chExt cx="0" cy="0"/>
        </a:xfrm>
      </p:grpSpPr>
      <p:sp>
        <p:nvSpPr>
          <p:cNvPr id="528" name="Retângulo"/>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29" name="Deeper Dive: Using Xcode…"/>
          <p:cNvSpPr txBox="1"/>
          <p:nvPr/>
        </p:nvSpPr>
        <p:spPr>
          <a:xfrm>
            <a:off x="516036" y="866072"/>
            <a:ext cx="2961519" cy="64369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defRPr sz="1400">
                <a:solidFill>
                  <a:srgbClr val="FFFFFF"/>
                </a:solidFill>
              </a:defRPr>
            </a:pPr>
            <a:r>
              <a:t>Deeper Dive: Using Xcode</a:t>
            </a:r>
          </a:p>
          <a:p>
            <a:pPr algn="l">
              <a:lnSpc>
                <a:spcPct val="120000"/>
              </a:lnSpc>
              <a:spcBef>
                <a:spcPts val="1200"/>
              </a:spcBef>
              <a:defRPr b="0" sz="1400">
                <a:solidFill>
                  <a:srgbClr val="FFFFFF"/>
                </a:solidFill>
              </a:defRPr>
            </a:pPr>
            <a:r>
              <a:t>One of the benefits of using simple prototyping tools, such as drawing and Keynote, is that it’s very easy to make changes based on feedback. However, there’s no rule that says you can’t build portions of your prototype in an Xcode project, using Interface Builder and storyboards </a:t>
            </a:r>
            <a:br/>
            <a:r>
              <a:t>to piece together all the screens in your app. When should you consider reaching for an advanced developer tool for prototyping?</a:t>
            </a:r>
          </a:p>
          <a:p>
            <a:pPr algn="l">
              <a:lnSpc>
                <a:spcPct val="120000"/>
              </a:lnSpc>
              <a:spcBef>
                <a:spcPts val="1200"/>
              </a:spcBef>
              <a:defRPr b="0" sz="1400">
                <a:solidFill>
                  <a:srgbClr val="FFFFFF"/>
                </a:solidFill>
              </a:defRPr>
            </a:pPr>
            <a:r>
              <a:t>Keynote prototyping is great for communicating the UI of your app, but it’s difficult to emulate all UX elements, especially app interactivity and feedback. Building parts of </a:t>
            </a:r>
            <a:br/>
            <a:r>
              <a:t>your app in Xcode enables you to demonstrate how the app responds to genuine user interactions. In your Xcode project, you might choose to focus on coding just one particular app function—you don’t need to build the whole app or perfect the entire UI.</a:t>
            </a:r>
          </a:p>
        </p:txBody>
      </p:sp>
      <p:sp>
        <p:nvSpPr>
          <p:cNvPr id="530" name="What sections of your app might you want to write code for first? Outline a plan for building your app. Look back at your storyboard.…"/>
          <p:cNvSpPr txBox="1"/>
          <p:nvPr/>
        </p:nvSpPr>
        <p:spPr>
          <a:xfrm>
            <a:off x="4749800" y="866072"/>
            <a:ext cx="7590089" cy="2668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1200"/>
              </a:spcBef>
              <a:defRPr b="0" sz="1400"/>
            </a:pPr>
            <a:r>
              <a:t>What sections of your app might you want to write code for first? Outline a plan for building your app. Look back at your storyboard.</a:t>
            </a:r>
          </a:p>
          <a:p>
            <a:pPr algn="l">
              <a:lnSpc>
                <a:spcPct val="120000"/>
              </a:lnSpc>
              <a:spcBef>
                <a:spcPts val="1200"/>
              </a:spcBef>
              <a:defRPr b="0" sz="1400"/>
            </a:pPr>
            <a:r>
              <a:t>Which views are most important and need to work first?</a:t>
            </a:r>
          </a:p>
          <a:p>
            <a:pPr algn="l">
              <a:lnSpc>
                <a:spcPct val="120000"/>
              </a:lnSpc>
              <a:spcBef>
                <a:spcPts val="9400"/>
              </a:spcBef>
              <a:defRPr b="0" sz="1400"/>
            </a:pPr>
          </a:p>
          <a:p>
            <a:pPr algn="l">
              <a:lnSpc>
                <a:spcPct val="120000"/>
              </a:lnSpc>
              <a:spcBef>
                <a:spcPts val="1200"/>
              </a:spcBef>
              <a:defRPr b="0" sz="1400"/>
            </a:pPr>
            <a:r>
              <a:t>Which views might you want to save to build at the end?</a:t>
            </a:r>
          </a:p>
        </p:txBody>
      </p:sp>
      <p:sp>
        <p:nvSpPr>
          <p:cNvPr id="531"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30">
    <p:spTree>
      <p:nvGrpSpPr>
        <p:cNvPr id="1" name=""/>
        <p:cNvGrpSpPr/>
        <p:nvPr/>
      </p:nvGrpSpPr>
      <p:grpSpPr>
        <a:xfrm>
          <a:off x="0" y="0"/>
          <a:ext cx="0" cy="0"/>
          <a:chOff x="0" y="0"/>
          <a:chExt cx="0" cy="0"/>
        </a:xfrm>
      </p:grpSpPr>
      <p:sp>
        <p:nvSpPr>
          <p:cNvPr id="538" name="Retângulo"/>
          <p:cNvSpPr/>
          <p:nvPr/>
        </p:nvSpPr>
        <p:spPr>
          <a:xfrm>
            <a:off x="-25400" y="-50800"/>
            <a:ext cx="3869184" cy="9855200"/>
          </a:xfrm>
          <a:prstGeom prst="rect">
            <a:avLst/>
          </a:prstGeom>
          <a:solidFill>
            <a:srgbClr val="E6565C"/>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39" name="Evaluate…"/>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Evaluate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Observation</a:t>
            </a:r>
            <a:br/>
            <a:r>
              <a:t>Interview</a:t>
            </a:r>
          </a:p>
        </p:txBody>
      </p:sp>
      <p:sp>
        <p:nvSpPr>
          <p:cNvPr id="540" name="Overview…"/>
          <p:cNvSpPr txBox="1"/>
          <p:nvPr/>
        </p:nvSpPr>
        <p:spPr>
          <a:xfrm>
            <a:off x="4748599" y="814741"/>
            <a:ext cx="7257016" cy="241089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spcBef>
                <a:spcPts val="1200"/>
              </a:spcBef>
            </a:pPr>
            <a:r>
              <a:t>Overview </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800"/>
            </a:pPr>
            <a:r>
              <a:t>Now it’s time to test your prototype. You can have your classmates, family, and others try it. If possible, try to find testers who fit the target audience for your app. You should present your prototype, explain your new app idea, and tell the testers that you want them to try it. </a:t>
            </a:r>
            <a:br/>
            <a:r>
              <a:t>You can provide guidance if needed, but the objective is to observe</a:t>
            </a:r>
            <a:br/>
            <a:r>
              <a:t>the user and ask questions later. </a:t>
            </a:r>
          </a:p>
        </p:txBody>
      </p:sp>
      <p:pic>
        <p:nvPicPr>
          <p:cNvPr id="541" name="Imagem" descr="Imagem"/>
          <p:cNvPicPr>
            <a:picLocks noChangeAspect="1"/>
          </p:cNvPicPr>
          <p:nvPr/>
        </p:nvPicPr>
        <p:blipFill>
          <a:blip r:embed="rId2">
            <a:alphaModFix amt="50000"/>
            <a:extLst/>
          </a:blip>
          <a:stretch>
            <a:fillRect/>
          </a:stretch>
        </p:blipFill>
        <p:spPr>
          <a:xfrm>
            <a:off x="6758094" y="4277183"/>
            <a:ext cx="3314227" cy="4401720"/>
          </a:xfrm>
          <a:prstGeom prst="rect">
            <a:avLst/>
          </a:prstGeom>
          <a:ln w="12700">
            <a:miter lim="400000"/>
          </a:ln>
        </p:spPr>
      </p:pic>
      <p:sp>
        <p:nvSpPr>
          <p:cNvPr id="542"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31">
    <p:spTree>
      <p:nvGrpSpPr>
        <p:cNvPr id="1" name=""/>
        <p:cNvGrpSpPr/>
        <p:nvPr/>
      </p:nvGrpSpPr>
      <p:grpSpPr>
        <a:xfrm>
          <a:off x="0" y="0"/>
          <a:ext cx="0" cy="0"/>
          <a:chOff x="0" y="0"/>
          <a:chExt cx="0" cy="0"/>
        </a:xfrm>
      </p:grpSpPr>
      <p:sp>
        <p:nvSpPr>
          <p:cNvPr id="549" name="Retângulo"/>
          <p:cNvSpPr/>
          <p:nvPr/>
        </p:nvSpPr>
        <p:spPr>
          <a:xfrm>
            <a:off x="-25400" y="-50800"/>
            <a:ext cx="3869184" cy="9855200"/>
          </a:xfrm>
          <a:prstGeom prst="rect">
            <a:avLst/>
          </a:prstGeom>
          <a:solidFill>
            <a:srgbClr val="E6565C"/>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50" name="Watch the tester explore your app, and use the questions below as guidelines for recording your observations."/>
          <p:cNvSpPr txBox="1"/>
          <p:nvPr/>
        </p:nvSpPr>
        <p:spPr>
          <a:xfrm>
            <a:off x="4757836" y="1399310"/>
            <a:ext cx="7563350" cy="441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Watch the tester explore your app, and use the questions below as guidelines for recording your observations.</a:t>
            </a:r>
          </a:p>
        </p:txBody>
      </p:sp>
      <p:sp>
        <p:nvSpPr>
          <p:cNvPr id="551" name="Observation"/>
          <p:cNvSpPr txBox="1"/>
          <p:nvPr/>
        </p:nvSpPr>
        <p:spPr>
          <a:xfrm>
            <a:off x="4756150" y="810870"/>
            <a:ext cx="1779626" cy="3594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Observation</a:t>
            </a:r>
          </a:p>
        </p:txBody>
      </p:sp>
      <p:sp>
        <p:nvSpPr>
          <p:cNvPr id="552" name="Did the user know what buttons to tap?"/>
          <p:cNvSpPr txBox="1"/>
          <p:nvPr/>
        </p:nvSpPr>
        <p:spPr>
          <a:xfrm>
            <a:off x="4762500" y="2323827"/>
            <a:ext cx="3353832" cy="3001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l">
              <a:lnSpc>
                <a:spcPct val="140000"/>
              </a:lnSpc>
              <a:spcBef>
                <a:spcPts val="1200"/>
              </a:spcBef>
              <a:defRPr b="0" sz="1400"/>
            </a:lvl1pPr>
          </a:lstStyle>
          <a:p>
            <a:pPr/>
            <a:r>
              <a:t>Did the user know what buttons to tap?</a:t>
            </a:r>
          </a:p>
        </p:txBody>
      </p:sp>
      <p:sp>
        <p:nvSpPr>
          <p:cNvPr id="553" name="Was the user ever confused? At what point?"/>
          <p:cNvSpPr txBox="1"/>
          <p:nvPr/>
        </p:nvSpPr>
        <p:spPr>
          <a:xfrm>
            <a:off x="4762500" y="3654796"/>
            <a:ext cx="3739349" cy="3001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l">
              <a:lnSpc>
                <a:spcPct val="140000"/>
              </a:lnSpc>
              <a:spcBef>
                <a:spcPts val="1200"/>
              </a:spcBef>
              <a:defRPr b="0" sz="1400"/>
            </a:lvl1pPr>
          </a:lstStyle>
          <a:p>
            <a:pPr/>
            <a:r>
              <a:t>Was the user ever confused? At what point?</a:t>
            </a:r>
          </a:p>
        </p:txBody>
      </p:sp>
      <p:sp>
        <p:nvSpPr>
          <p:cNvPr id="554" name="Did the user enjoy the app?"/>
          <p:cNvSpPr txBox="1"/>
          <p:nvPr/>
        </p:nvSpPr>
        <p:spPr>
          <a:xfrm>
            <a:off x="4762500" y="4985766"/>
            <a:ext cx="3106055" cy="3001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l">
              <a:lnSpc>
                <a:spcPct val="140000"/>
              </a:lnSpc>
              <a:spcBef>
                <a:spcPts val="1200"/>
              </a:spcBef>
              <a:defRPr b="0" sz="1400"/>
            </a:lvl1pPr>
          </a:lstStyle>
          <a:p>
            <a:pPr/>
            <a:r>
              <a:t>Did the user enjoy the app? </a:t>
            </a:r>
          </a:p>
        </p:txBody>
      </p:sp>
      <p:sp>
        <p:nvSpPr>
          <p:cNvPr id="555" name="Did the user smile or laugh at specific points?"/>
          <p:cNvSpPr txBox="1"/>
          <p:nvPr/>
        </p:nvSpPr>
        <p:spPr>
          <a:xfrm>
            <a:off x="4762500" y="6316735"/>
            <a:ext cx="3910773" cy="3001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l">
              <a:lnSpc>
                <a:spcPct val="140000"/>
              </a:lnSpc>
              <a:spcBef>
                <a:spcPts val="1200"/>
              </a:spcBef>
              <a:defRPr b="0" sz="1400"/>
            </a:lvl1pPr>
          </a:lstStyle>
          <a:p>
            <a:pPr/>
            <a:r>
              <a:t>Did the user smile or laugh at specific points?</a:t>
            </a:r>
          </a:p>
        </p:txBody>
      </p:sp>
      <p:sp>
        <p:nvSpPr>
          <p:cNvPr id="556" name="Did you observe anything else?"/>
          <p:cNvSpPr txBox="1"/>
          <p:nvPr/>
        </p:nvSpPr>
        <p:spPr>
          <a:xfrm>
            <a:off x="4762500" y="7647705"/>
            <a:ext cx="4624228" cy="3001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l">
              <a:lnSpc>
                <a:spcPct val="140000"/>
              </a:lnSpc>
              <a:spcBef>
                <a:spcPts val="1200"/>
              </a:spcBef>
              <a:defRPr b="0" sz="1400"/>
            </a:lvl1pPr>
          </a:lstStyle>
          <a:p>
            <a:pPr/>
            <a:r>
              <a:t>Did you observe anything else?</a:t>
            </a:r>
          </a:p>
        </p:txBody>
      </p:sp>
      <p:sp>
        <p:nvSpPr>
          <p:cNvPr id="557" name="Evaluate…"/>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Evaluate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rPr>
                <a:solidFill>
                  <a:srgbClr val="FFFFFF"/>
                </a:solidFill>
              </a:rPr>
              <a:t>Observation</a:t>
            </a:r>
            <a:br/>
            <a:r>
              <a:t>Interview</a:t>
            </a:r>
          </a:p>
        </p:txBody>
      </p:sp>
      <p:pic>
        <p:nvPicPr>
          <p:cNvPr id="558" name="Imagem" descr="Imagem"/>
          <p:cNvPicPr>
            <a:picLocks noChangeAspect="1"/>
          </p:cNvPicPr>
          <p:nvPr/>
        </p:nvPicPr>
        <p:blipFill>
          <a:blip r:embed="rId2">
            <a:alphaModFix amt="59043"/>
            <a:extLst/>
          </a:blip>
          <a:stretch>
            <a:fillRect/>
          </a:stretch>
        </p:blipFill>
        <p:spPr>
          <a:xfrm>
            <a:off x="4292600" y="2275896"/>
            <a:ext cx="446781" cy="402390"/>
          </a:xfrm>
          <a:prstGeom prst="rect">
            <a:avLst/>
          </a:prstGeom>
          <a:ln w="12700">
            <a:miter lim="400000"/>
          </a:ln>
        </p:spPr>
      </p:pic>
      <p:pic>
        <p:nvPicPr>
          <p:cNvPr id="559" name="Imagem" descr="Imagem"/>
          <p:cNvPicPr>
            <a:picLocks noChangeAspect="1"/>
          </p:cNvPicPr>
          <p:nvPr/>
        </p:nvPicPr>
        <p:blipFill>
          <a:blip r:embed="rId2">
            <a:alphaModFix amt="59043"/>
            <a:extLst/>
          </a:blip>
          <a:stretch>
            <a:fillRect/>
          </a:stretch>
        </p:blipFill>
        <p:spPr>
          <a:xfrm>
            <a:off x="4292600" y="3606072"/>
            <a:ext cx="446781" cy="402389"/>
          </a:xfrm>
          <a:prstGeom prst="rect">
            <a:avLst/>
          </a:prstGeom>
          <a:ln w="12700">
            <a:miter lim="400000"/>
          </a:ln>
        </p:spPr>
      </p:pic>
      <p:pic>
        <p:nvPicPr>
          <p:cNvPr id="560" name="Imagem" descr="Imagem"/>
          <p:cNvPicPr>
            <a:picLocks noChangeAspect="1"/>
          </p:cNvPicPr>
          <p:nvPr/>
        </p:nvPicPr>
        <p:blipFill>
          <a:blip r:embed="rId2">
            <a:alphaModFix amt="59043"/>
            <a:extLst/>
          </a:blip>
          <a:stretch>
            <a:fillRect/>
          </a:stretch>
        </p:blipFill>
        <p:spPr>
          <a:xfrm>
            <a:off x="4292600" y="4936247"/>
            <a:ext cx="446781" cy="402390"/>
          </a:xfrm>
          <a:prstGeom prst="rect">
            <a:avLst/>
          </a:prstGeom>
          <a:ln w="12700">
            <a:miter lim="400000"/>
          </a:ln>
        </p:spPr>
      </p:pic>
      <p:pic>
        <p:nvPicPr>
          <p:cNvPr id="561" name="Imagem" descr="Imagem"/>
          <p:cNvPicPr>
            <a:picLocks noChangeAspect="1"/>
          </p:cNvPicPr>
          <p:nvPr/>
        </p:nvPicPr>
        <p:blipFill>
          <a:blip r:embed="rId2">
            <a:alphaModFix amt="59043"/>
            <a:extLst/>
          </a:blip>
          <a:stretch>
            <a:fillRect/>
          </a:stretch>
        </p:blipFill>
        <p:spPr>
          <a:xfrm>
            <a:off x="4292600" y="6266423"/>
            <a:ext cx="446781" cy="402390"/>
          </a:xfrm>
          <a:prstGeom prst="rect">
            <a:avLst/>
          </a:prstGeom>
          <a:ln w="12700">
            <a:miter lim="400000"/>
          </a:ln>
        </p:spPr>
      </p:pic>
      <p:pic>
        <p:nvPicPr>
          <p:cNvPr id="562" name="Imagem" descr="Imagem"/>
          <p:cNvPicPr>
            <a:picLocks noChangeAspect="1"/>
          </p:cNvPicPr>
          <p:nvPr/>
        </p:nvPicPr>
        <p:blipFill>
          <a:blip r:embed="rId2">
            <a:alphaModFix amt="59043"/>
            <a:extLst/>
          </a:blip>
          <a:stretch>
            <a:fillRect/>
          </a:stretch>
        </p:blipFill>
        <p:spPr>
          <a:xfrm>
            <a:off x="4292600" y="7596599"/>
            <a:ext cx="446781" cy="402389"/>
          </a:xfrm>
          <a:prstGeom prst="rect">
            <a:avLst/>
          </a:prstGeom>
          <a:ln w="12700">
            <a:miter lim="400000"/>
          </a:ln>
        </p:spPr>
      </p:pic>
      <p:sp>
        <p:nvSpPr>
          <p:cNvPr id="563"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32">
    <p:spTree>
      <p:nvGrpSpPr>
        <p:cNvPr id="1" name=""/>
        <p:cNvGrpSpPr/>
        <p:nvPr/>
      </p:nvGrpSpPr>
      <p:grpSpPr>
        <a:xfrm>
          <a:off x="0" y="0"/>
          <a:ext cx="0" cy="0"/>
          <a:chOff x="0" y="0"/>
          <a:chExt cx="0" cy="0"/>
        </a:xfrm>
      </p:grpSpPr>
      <p:sp>
        <p:nvSpPr>
          <p:cNvPr id="570" name="Retângulo"/>
          <p:cNvSpPr/>
          <p:nvPr/>
        </p:nvSpPr>
        <p:spPr>
          <a:xfrm>
            <a:off x="-25400" y="-50800"/>
            <a:ext cx="3869184" cy="9855200"/>
          </a:xfrm>
          <a:prstGeom prst="rect">
            <a:avLst/>
          </a:prstGeom>
          <a:solidFill>
            <a:srgbClr val="E6565C"/>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71" name="Interview"/>
          <p:cNvSpPr txBox="1"/>
          <p:nvPr/>
        </p:nvSpPr>
        <p:spPr>
          <a:xfrm>
            <a:off x="4762500" y="812800"/>
            <a:ext cx="1344372" cy="35945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a:lstStyle>
          <a:p>
            <a:pPr/>
            <a:r>
              <a:t>Interview</a:t>
            </a:r>
          </a:p>
        </p:txBody>
      </p:sp>
      <p:sp>
        <p:nvSpPr>
          <p:cNvPr id="572" name="Interview the user when they finish testing your app to better understand their experience. Here are a few questions to get you started:"/>
          <p:cNvSpPr txBox="1"/>
          <p:nvPr/>
        </p:nvSpPr>
        <p:spPr>
          <a:xfrm>
            <a:off x="4762500" y="1399310"/>
            <a:ext cx="7563350" cy="441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Interview the user when they finish testing your app to better understand their experience. Here are a few questions to get you started:</a:t>
            </a:r>
          </a:p>
        </p:txBody>
      </p:sp>
      <p:sp>
        <p:nvSpPr>
          <p:cNvPr id="573" name="Evaluate…"/>
          <p:cNvSpPr txBox="1"/>
          <p:nvPr/>
        </p:nvSpPr>
        <p:spPr>
          <a:xfrm>
            <a:off x="497327" y="736600"/>
            <a:ext cx="2378970" cy="252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Evaluate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Observation</a:t>
            </a:r>
            <a:br/>
            <a:r>
              <a:rPr>
                <a:solidFill>
                  <a:srgbClr val="FFFFFF"/>
                </a:solidFill>
              </a:rPr>
              <a:t>Interview</a:t>
            </a:r>
          </a:p>
        </p:txBody>
      </p:sp>
      <p:sp>
        <p:nvSpPr>
          <p:cNvPr id="574"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575" name="Microfone"/>
          <p:cNvSpPr/>
          <p:nvPr/>
        </p:nvSpPr>
        <p:spPr>
          <a:xfrm rot="17940000">
            <a:off x="9180972" y="6837188"/>
            <a:ext cx="1009411" cy="3063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cubicBezTo>
                  <a:pt x="6202" y="0"/>
                  <a:pt x="2346" y="1039"/>
                  <a:pt x="1265" y="2442"/>
                </a:cubicBezTo>
                <a:lnTo>
                  <a:pt x="20335" y="2442"/>
                </a:lnTo>
                <a:cubicBezTo>
                  <a:pt x="19254" y="1039"/>
                  <a:pt x="15393" y="0"/>
                  <a:pt x="10797" y="0"/>
                </a:cubicBezTo>
                <a:close/>
                <a:moveTo>
                  <a:pt x="0" y="2803"/>
                </a:moveTo>
                <a:lnTo>
                  <a:pt x="0" y="3697"/>
                </a:lnTo>
                <a:lnTo>
                  <a:pt x="21600" y="3697"/>
                </a:lnTo>
                <a:lnTo>
                  <a:pt x="21600" y="2803"/>
                </a:lnTo>
                <a:lnTo>
                  <a:pt x="0" y="2803"/>
                </a:lnTo>
                <a:close/>
                <a:moveTo>
                  <a:pt x="1281" y="4060"/>
                </a:moveTo>
                <a:cubicBezTo>
                  <a:pt x="1839" y="4766"/>
                  <a:pt x="3100" y="5378"/>
                  <a:pt x="4805" y="5810"/>
                </a:cubicBezTo>
                <a:lnTo>
                  <a:pt x="16795" y="5810"/>
                </a:lnTo>
                <a:cubicBezTo>
                  <a:pt x="18500" y="5378"/>
                  <a:pt x="19756" y="4766"/>
                  <a:pt x="20314" y="4060"/>
                </a:cubicBezTo>
                <a:lnTo>
                  <a:pt x="1281" y="4060"/>
                </a:lnTo>
                <a:close/>
                <a:moveTo>
                  <a:pt x="3795" y="6218"/>
                </a:moveTo>
                <a:lnTo>
                  <a:pt x="6290" y="21600"/>
                </a:lnTo>
                <a:lnTo>
                  <a:pt x="15305" y="21600"/>
                </a:lnTo>
                <a:lnTo>
                  <a:pt x="17799" y="6218"/>
                </a:lnTo>
                <a:lnTo>
                  <a:pt x="3795" y="6218"/>
                </a:lnTo>
                <a:close/>
              </a:path>
            </a:pathLst>
          </a:custGeom>
          <a:solidFill>
            <a:srgbClr val="EAEAEA"/>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76" name="Linha"/>
          <p:cNvSpPr/>
          <p:nvPr/>
        </p:nvSpPr>
        <p:spPr>
          <a:xfrm>
            <a:off x="11015960" y="8521078"/>
            <a:ext cx="2014988" cy="762704"/>
          </a:xfrm>
          <a:custGeom>
            <a:avLst/>
            <a:gdLst/>
            <a:ahLst/>
            <a:cxnLst>
              <a:cxn ang="0">
                <a:pos x="wd2" y="hd2"/>
              </a:cxn>
              <a:cxn ang="5400000">
                <a:pos x="wd2" y="hd2"/>
              </a:cxn>
              <a:cxn ang="10800000">
                <a:pos x="wd2" y="hd2"/>
              </a:cxn>
              <a:cxn ang="16200000">
                <a:pos x="wd2" y="hd2"/>
              </a:cxn>
            </a:cxnLst>
            <a:rect l="0" t="0" r="r" b="b"/>
            <a:pathLst>
              <a:path w="21600" h="19477" fill="norm" stroke="1" extrusionOk="0">
                <a:moveTo>
                  <a:pt x="0" y="14382"/>
                </a:moveTo>
                <a:cubicBezTo>
                  <a:pt x="2083" y="19496"/>
                  <a:pt x="5346" y="20923"/>
                  <a:pt x="8087" y="17919"/>
                </a:cubicBezTo>
                <a:cubicBezTo>
                  <a:pt x="11094" y="14624"/>
                  <a:pt x="12598" y="6809"/>
                  <a:pt x="15409" y="2766"/>
                </a:cubicBezTo>
                <a:cubicBezTo>
                  <a:pt x="17258" y="107"/>
                  <a:pt x="19495" y="-677"/>
                  <a:pt x="21600" y="595"/>
                </a:cubicBezTo>
              </a:path>
            </a:pathLst>
          </a:custGeom>
          <a:ln w="38100">
            <a:solidFill>
              <a:srgbClr val="EAEAEA"/>
            </a:solidFill>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77" name="What did you like and not like about the app?"/>
          <p:cNvSpPr txBox="1"/>
          <p:nvPr/>
        </p:nvSpPr>
        <p:spPr>
          <a:xfrm>
            <a:off x="4762500" y="2217109"/>
            <a:ext cx="7415263" cy="198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What did you like and not like about the app?</a:t>
            </a:r>
          </a:p>
        </p:txBody>
      </p:sp>
      <p:sp>
        <p:nvSpPr>
          <p:cNvPr id="578" name="Is the app useful? Would you use an app like this?"/>
          <p:cNvSpPr txBox="1"/>
          <p:nvPr/>
        </p:nvSpPr>
        <p:spPr>
          <a:xfrm>
            <a:off x="4762500" y="3862826"/>
            <a:ext cx="7415263" cy="198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Is the app useful? Would you use an app like this?</a:t>
            </a:r>
          </a:p>
        </p:txBody>
      </p:sp>
      <p:sp>
        <p:nvSpPr>
          <p:cNvPr id="579" name="What else might you want to see in this app?"/>
          <p:cNvSpPr txBox="1"/>
          <p:nvPr/>
        </p:nvSpPr>
        <p:spPr>
          <a:xfrm>
            <a:off x="4762500" y="5508543"/>
            <a:ext cx="7415263" cy="1982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What else might you want to see in this app?</a:t>
            </a:r>
          </a:p>
        </p:txBody>
      </p:sp>
      <p:pic>
        <p:nvPicPr>
          <p:cNvPr id="580" name="Imagem" descr="Imagem"/>
          <p:cNvPicPr>
            <a:picLocks noChangeAspect="1"/>
          </p:cNvPicPr>
          <p:nvPr/>
        </p:nvPicPr>
        <p:blipFill>
          <a:blip r:embed="rId2">
            <a:alphaModFix amt="59043"/>
            <a:extLst/>
          </a:blip>
          <a:stretch>
            <a:fillRect/>
          </a:stretch>
        </p:blipFill>
        <p:spPr>
          <a:xfrm>
            <a:off x="4293088" y="2144451"/>
            <a:ext cx="446781" cy="402390"/>
          </a:xfrm>
          <a:prstGeom prst="rect">
            <a:avLst/>
          </a:prstGeom>
          <a:ln w="12700">
            <a:miter lim="400000"/>
          </a:ln>
        </p:spPr>
      </p:pic>
      <p:pic>
        <p:nvPicPr>
          <p:cNvPr id="581" name="Imagem" descr="Imagem"/>
          <p:cNvPicPr>
            <a:picLocks noChangeAspect="1"/>
          </p:cNvPicPr>
          <p:nvPr/>
        </p:nvPicPr>
        <p:blipFill>
          <a:blip r:embed="rId2">
            <a:alphaModFix amt="59043"/>
            <a:extLst/>
          </a:blip>
          <a:stretch>
            <a:fillRect/>
          </a:stretch>
        </p:blipFill>
        <p:spPr>
          <a:xfrm>
            <a:off x="4293088" y="3778719"/>
            <a:ext cx="446781" cy="402390"/>
          </a:xfrm>
          <a:prstGeom prst="rect">
            <a:avLst/>
          </a:prstGeom>
          <a:ln w="12700">
            <a:miter lim="400000"/>
          </a:ln>
        </p:spPr>
      </p:pic>
      <p:pic>
        <p:nvPicPr>
          <p:cNvPr id="582" name="Imagem" descr="Imagem"/>
          <p:cNvPicPr>
            <a:picLocks noChangeAspect="1"/>
          </p:cNvPicPr>
          <p:nvPr/>
        </p:nvPicPr>
        <p:blipFill>
          <a:blip r:embed="rId2">
            <a:alphaModFix amt="59043"/>
            <a:extLst/>
          </a:blip>
          <a:stretch>
            <a:fillRect/>
          </a:stretch>
        </p:blipFill>
        <p:spPr>
          <a:xfrm>
            <a:off x="4293088" y="5412987"/>
            <a:ext cx="446781" cy="402390"/>
          </a:xfrm>
          <a:prstGeom prst="rect">
            <a:avLst/>
          </a:prstGeom>
          <a:ln w="12700">
            <a:miter lim="400000"/>
          </a:ln>
        </p:spPr>
      </p:pic>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589"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90"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1">
    <p:spTree>
      <p:nvGrpSpPr>
        <p:cNvPr id="1" name=""/>
        <p:cNvGrpSpPr/>
        <p:nvPr/>
      </p:nvGrpSpPr>
      <p:grpSpPr>
        <a:xfrm>
          <a:off x="0" y="0"/>
          <a:ext cx="0" cy="0"/>
          <a:chOff x="0" y="0"/>
          <a:chExt cx="0" cy="0"/>
        </a:xfrm>
      </p:grpSpPr>
      <p:sp>
        <p:nvSpPr>
          <p:cNvPr id="597" name="Retângulo"/>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598"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ge 2">
    <p:spTree>
      <p:nvGrpSpPr>
        <p:cNvPr id="1" name=""/>
        <p:cNvGrpSpPr/>
        <p:nvPr/>
      </p:nvGrpSpPr>
      <p:grpSpPr>
        <a:xfrm>
          <a:off x="0" y="0"/>
          <a:ext cx="0" cy="0"/>
          <a:chOff x="0" y="0"/>
          <a:chExt cx="0" cy="0"/>
        </a:xfrm>
      </p:grpSpPr>
      <p:sp>
        <p:nvSpPr>
          <p:cNvPr id="56"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p:spTree>
      <p:nvGrpSpPr>
        <p:cNvPr id="1" name=""/>
        <p:cNvGrpSpPr/>
        <p:nvPr/>
      </p:nvGrpSpPr>
      <p:grpSpPr>
        <a:xfrm>
          <a:off x="0" y="0"/>
          <a:ext cx="0" cy="0"/>
          <a:chOff x="0" y="0"/>
          <a:chExt cx="0" cy="0"/>
        </a:xfrm>
      </p:grpSpPr>
      <p:sp>
        <p:nvSpPr>
          <p:cNvPr id="605" name="Retângulo"/>
          <p:cNvSpPr/>
          <p:nvPr/>
        </p:nvSpPr>
        <p:spPr>
          <a:xfrm>
            <a:off x="-25400" y="-50800"/>
            <a:ext cx="3869184" cy="9855200"/>
          </a:xfrm>
          <a:prstGeom prst="rect">
            <a:avLst/>
          </a:prstGeom>
          <a:solidFill>
            <a:srgbClr val="5BC6D2"/>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606"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copy 2">
    <p:spTree>
      <p:nvGrpSpPr>
        <p:cNvPr id="1" name=""/>
        <p:cNvGrpSpPr/>
        <p:nvPr/>
      </p:nvGrpSpPr>
      <p:grpSpPr>
        <a:xfrm>
          <a:off x="0" y="0"/>
          <a:ext cx="0" cy="0"/>
          <a:chOff x="0" y="0"/>
          <a:chExt cx="0" cy="0"/>
        </a:xfrm>
      </p:grpSpPr>
      <p:sp>
        <p:nvSpPr>
          <p:cNvPr id="613" name="Retângulo"/>
          <p:cNvSpPr/>
          <p:nvPr/>
        </p:nvSpPr>
        <p:spPr>
          <a:xfrm>
            <a:off x="-25400" y="-50800"/>
            <a:ext cx="3869184" cy="9855200"/>
          </a:xfrm>
          <a:prstGeom prst="rect">
            <a:avLst/>
          </a:prstGeom>
          <a:solidFill>
            <a:srgbClr val="E6565C"/>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614"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621"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22">
    <p:spTree>
      <p:nvGrpSpPr>
        <p:cNvPr id="1" name=""/>
        <p:cNvGrpSpPr/>
        <p:nvPr/>
      </p:nvGrpSpPr>
      <p:grpSpPr>
        <a:xfrm>
          <a:off x="0" y="0"/>
          <a:ext cx="0" cy="0"/>
          <a:chOff x="0" y="0"/>
          <a:chExt cx="0" cy="0"/>
        </a:xfrm>
      </p:grpSpPr>
      <p:sp>
        <p:nvSpPr>
          <p:cNvPr id="628" name="App Pitch…"/>
          <p:cNvSpPr txBox="1"/>
          <p:nvPr/>
        </p:nvSpPr>
        <p:spPr>
          <a:xfrm>
            <a:off x="881796" y="787400"/>
            <a:ext cx="9147696" cy="23538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spcBef>
                <a:spcPts val="1200"/>
              </a:spcBef>
            </a:pPr>
            <a:r>
              <a:t>App Pitch </a:t>
            </a:r>
          </a:p>
          <a:p>
            <a:pPr algn="l">
              <a:lnSpc>
                <a:spcPts val="2500"/>
              </a:lnSpc>
              <a:spcBef>
                <a:spcPts val="1200"/>
              </a:spcBef>
              <a:defRPr b="0" sz="1800"/>
            </a:pPr>
            <a:r>
              <a:t>You’ve tested and improved your app idea. Now it’s time to polish it up and share it! Make a three-minute presentation or video of your pitch. A good pitch will tell a strong and clear story that makes people want your app!</a:t>
            </a:r>
          </a:p>
          <a:p>
            <a:pPr algn="l">
              <a:lnSpc>
                <a:spcPct val="120000"/>
              </a:lnSpc>
              <a:spcBef>
                <a:spcPts val="1200"/>
              </a:spcBef>
              <a:defRPr b="0" sz="1600"/>
            </a:pPr>
          </a:p>
        </p:txBody>
      </p:sp>
      <p:sp>
        <p:nvSpPr>
          <p:cNvPr id="629" name="Your pitch should include:…"/>
          <p:cNvSpPr txBox="1"/>
          <p:nvPr/>
        </p:nvSpPr>
        <p:spPr>
          <a:xfrm>
            <a:off x="882639" y="2659154"/>
            <a:ext cx="4565374" cy="37176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lnSpc>
                <a:spcPct val="120000"/>
              </a:lnSpc>
              <a:spcBef>
                <a:spcPts val="400"/>
              </a:spcBef>
              <a:defRPr b="0" sz="1600"/>
            </a:pPr>
            <a:r>
              <a:t>Your pitch should include:</a:t>
            </a:r>
          </a:p>
          <a:p>
            <a:pPr marL="152400" indent="-152400" algn="l">
              <a:lnSpc>
                <a:spcPct val="120000"/>
              </a:lnSpc>
              <a:spcBef>
                <a:spcPts val="500"/>
              </a:spcBef>
              <a:buSzPct val="100000"/>
              <a:buChar char="•"/>
              <a:defRPr b="0" sz="1600"/>
            </a:pPr>
            <a:r>
              <a:rPr b="1"/>
              <a:t>Why: </a:t>
            </a:r>
            <a:r>
              <a:t>The problem your app is trying to solve</a:t>
            </a:r>
          </a:p>
          <a:p>
            <a:pPr marL="152400" indent="-152400" algn="l">
              <a:lnSpc>
                <a:spcPct val="120000"/>
              </a:lnSpc>
              <a:spcBef>
                <a:spcPts val="500"/>
              </a:spcBef>
              <a:buSzPct val="100000"/>
              <a:buChar char="•"/>
              <a:defRPr b="0" sz="1600"/>
            </a:pPr>
            <a:r>
              <a:rPr b="1"/>
              <a:t>Who:</a:t>
            </a:r>
            <a:r>
              <a:t> A description of who your app is for</a:t>
            </a:r>
          </a:p>
          <a:p>
            <a:pPr marL="152400" indent="-152400" algn="l">
              <a:lnSpc>
                <a:spcPct val="120000"/>
              </a:lnSpc>
              <a:spcBef>
                <a:spcPts val="500"/>
              </a:spcBef>
              <a:buSzPct val="100000"/>
              <a:buChar char="•"/>
              <a:defRPr b="0" sz="1600"/>
            </a:pPr>
            <a:r>
              <a:rPr b="1"/>
              <a:t>What: </a:t>
            </a:r>
            <a:r>
              <a:t>An overview of the app </a:t>
            </a:r>
          </a:p>
          <a:p>
            <a:pPr marL="152400" indent="-152400" algn="l">
              <a:lnSpc>
                <a:spcPct val="120000"/>
              </a:lnSpc>
              <a:spcBef>
                <a:spcPts val="500"/>
              </a:spcBef>
              <a:buSzPct val="100000"/>
              <a:buChar char="•"/>
              <a:defRPr b="0" sz="1600"/>
            </a:pPr>
            <a:r>
              <a:rPr b="1"/>
              <a:t>How: </a:t>
            </a:r>
            <a:r>
              <a:t>Details about the UX and UI, including:</a:t>
            </a:r>
          </a:p>
          <a:p>
            <a:pPr lvl="1" marL="312038" indent="-152400" algn="l">
              <a:lnSpc>
                <a:spcPct val="120000"/>
              </a:lnSpc>
              <a:spcBef>
                <a:spcPts val="500"/>
              </a:spcBef>
              <a:buSzPct val="100000"/>
              <a:buChar char="-"/>
              <a:defRPr b="0" sz="1600"/>
            </a:pPr>
            <a:r>
              <a:t>The design</a:t>
            </a:r>
          </a:p>
          <a:p>
            <a:pPr lvl="1" marL="312038" indent="-152400" algn="l">
              <a:lnSpc>
                <a:spcPct val="120000"/>
              </a:lnSpc>
              <a:spcBef>
                <a:spcPts val="500"/>
              </a:spcBef>
              <a:buSzPct val="100000"/>
              <a:buChar char="-"/>
              <a:defRPr b="0" sz="1600"/>
            </a:pPr>
            <a:r>
              <a:t>The features</a:t>
            </a:r>
          </a:p>
          <a:p>
            <a:pPr lvl="1" marL="312038" indent="-152400" algn="l">
              <a:lnSpc>
                <a:spcPct val="120000"/>
              </a:lnSpc>
              <a:spcBef>
                <a:spcPts val="500"/>
              </a:spcBef>
              <a:buSzPct val="100000"/>
              <a:buChar char="-"/>
              <a:defRPr b="0" sz="1600"/>
            </a:pPr>
            <a:r>
              <a:t>The coding concepts it uses</a:t>
            </a:r>
          </a:p>
          <a:p>
            <a:pPr lvl="1" marL="312038" indent="-152400" algn="l">
              <a:lnSpc>
                <a:spcPct val="120000"/>
              </a:lnSpc>
              <a:spcBef>
                <a:spcPts val="500"/>
              </a:spcBef>
              <a:buSzPct val="100000"/>
              <a:buChar char="-"/>
              <a:defRPr b="0" sz="1600"/>
            </a:pPr>
            <a:r>
              <a:t>The prototype and any visuals</a:t>
            </a:r>
          </a:p>
          <a:p>
            <a:pPr lvl="1" marL="312038" indent="-152400" algn="l">
              <a:lnSpc>
                <a:spcPct val="120000"/>
              </a:lnSpc>
              <a:spcBef>
                <a:spcPts val="500"/>
              </a:spcBef>
              <a:buSzPct val="100000"/>
              <a:buChar char="-"/>
              <a:defRPr b="0" sz="1600"/>
            </a:pPr>
            <a:r>
              <a:t>Improvements made based on user testing</a:t>
            </a:r>
          </a:p>
        </p:txBody>
      </p:sp>
      <p:sp>
        <p:nvSpPr>
          <p:cNvPr id="630"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pic>
        <p:nvPicPr>
          <p:cNvPr id="631" name="Imagem" descr="Imagem"/>
          <p:cNvPicPr>
            <a:picLocks noChangeAspect="1"/>
          </p:cNvPicPr>
          <p:nvPr/>
        </p:nvPicPr>
        <p:blipFill>
          <a:blip r:embed="rId2">
            <a:extLst/>
          </a:blip>
          <a:stretch>
            <a:fillRect/>
          </a:stretch>
        </p:blipFill>
        <p:spPr>
          <a:xfrm>
            <a:off x="824377" y="7213791"/>
            <a:ext cx="7560889" cy="1563962"/>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3">
    <p:spTree>
      <p:nvGrpSpPr>
        <p:cNvPr id="1" name=""/>
        <p:cNvGrpSpPr/>
        <p:nvPr/>
      </p:nvGrpSpPr>
      <p:grpSpPr>
        <a:xfrm>
          <a:off x="0" y="0"/>
          <a:ext cx="0" cy="0"/>
          <a:chOff x="0" y="0"/>
          <a:chExt cx="0" cy="0"/>
        </a:xfrm>
      </p:grpSpPr>
      <p:sp>
        <p:nvSpPr>
          <p:cNvPr id="63"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64" name="Brainstorm…"/>
          <p:cNvSpPr txBox="1"/>
          <p:nvPr/>
        </p:nvSpPr>
        <p:spPr>
          <a:xfrm>
            <a:off x="497327" y="736600"/>
            <a:ext cx="2378970" cy="29934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Brainstorm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Purpose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Ideas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Audience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Focus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Reiterate</a:t>
            </a:r>
          </a:p>
        </p:txBody>
      </p:sp>
      <p:pic>
        <p:nvPicPr>
          <p:cNvPr id="65" name="Imagem" descr="Imagem"/>
          <p:cNvPicPr>
            <a:picLocks noChangeAspect="1"/>
          </p:cNvPicPr>
          <p:nvPr/>
        </p:nvPicPr>
        <p:blipFill>
          <a:blip r:embed="rId2">
            <a:alphaModFix amt="50282"/>
            <a:extLst/>
          </a:blip>
          <a:stretch>
            <a:fillRect/>
          </a:stretch>
        </p:blipFill>
        <p:spPr>
          <a:xfrm>
            <a:off x="6911476" y="3835081"/>
            <a:ext cx="3030507" cy="4858589"/>
          </a:xfrm>
          <a:prstGeom prst="rect">
            <a:avLst/>
          </a:prstGeom>
          <a:ln w="12700">
            <a:miter lim="400000"/>
          </a:ln>
        </p:spPr>
      </p:pic>
      <p:sp>
        <p:nvSpPr>
          <p:cNvPr id="66"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67" name="Overview…"/>
          <p:cNvSpPr txBox="1"/>
          <p:nvPr/>
        </p:nvSpPr>
        <p:spPr>
          <a:xfrm>
            <a:off x="4758394" y="807504"/>
            <a:ext cx="7437795" cy="241089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spcBef>
                <a:spcPts val="1200"/>
              </a:spcBef>
            </a:pPr>
            <a:r>
              <a:t>Overview </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800"/>
            </a:pPr>
            <a:r>
              <a:t>The brainstorming stage allows you to identify problems and come up with possible solutions. This section includes a few key topics for you to think through. Some topics have optional Go Further activities if you’re interested in exploring more. Jot down as many ideas, notes, and sketches that can help you design an app for solving a problem in your school or community.</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4">
    <p:spTree>
      <p:nvGrpSpPr>
        <p:cNvPr id="1" name=""/>
        <p:cNvGrpSpPr/>
        <p:nvPr/>
      </p:nvGrpSpPr>
      <p:grpSpPr>
        <a:xfrm>
          <a:off x="0" y="0"/>
          <a:ext cx="0" cy="0"/>
          <a:chOff x="0" y="0"/>
          <a:chExt cx="0" cy="0"/>
        </a:xfrm>
      </p:grpSpPr>
      <p:sp>
        <p:nvSpPr>
          <p:cNvPr id="74"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75" name="Brainstorm…"/>
          <p:cNvSpPr txBox="1"/>
          <p:nvPr/>
        </p:nvSpPr>
        <p:spPr>
          <a:xfrm>
            <a:off x="497327" y="736600"/>
            <a:ext cx="2378970" cy="278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Brainstorm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Purpose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Ideas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Audience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Focus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Reiterate</a:t>
            </a:r>
          </a:p>
        </p:txBody>
      </p:sp>
      <p:sp>
        <p:nvSpPr>
          <p:cNvPr id="76" name="My favorite apps…"/>
          <p:cNvSpPr txBox="1"/>
          <p:nvPr/>
        </p:nvSpPr>
        <p:spPr>
          <a:xfrm>
            <a:off x="4762916" y="825645"/>
            <a:ext cx="7215624" cy="1447455"/>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a:spcBef>
                <a:spcPts val="1200"/>
              </a:spcBef>
            </a:pPr>
            <a:r>
              <a:t>My favorite apps </a:t>
            </a:r>
          </a:p>
          <a:p>
            <a:pPr algn="l">
              <a:lnSpc>
                <a:spcPct val="120000"/>
              </a:lnSpc>
              <a:spcBef>
                <a:spcPts val="1200"/>
              </a:spcBef>
              <a:defRPr b="0" sz="1400"/>
            </a:pPr>
            <a:r>
              <a:t>Think about the apps that you use. Identify each app’s purpose and why you use it. Which do you use most, and which did you stop using after just a few times? Why did you download them in the first place? Brainstorm a list of your favorite apps, and identify their purposes and the features that make them good.</a:t>
            </a:r>
          </a:p>
        </p:txBody>
      </p:sp>
      <p:sp>
        <p:nvSpPr>
          <p:cNvPr id="77"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5">
    <p:spTree>
      <p:nvGrpSpPr>
        <p:cNvPr id="1" name=""/>
        <p:cNvGrpSpPr/>
        <p:nvPr/>
      </p:nvGrpSpPr>
      <p:grpSpPr>
        <a:xfrm>
          <a:off x="0" y="0"/>
          <a:ext cx="0" cy="0"/>
          <a:chOff x="0" y="0"/>
          <a:chExt cx="0" cy="0"/>
        </a:xfrm>
      </p:grpSpPr>
      <p:sp>
        <p:nvSpPr>
          <p:cNvPr id="84"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85" name="Brainstorm…"/>
          <p:cNvSpPr txBox="1"/>
          <p:nvPr/>
        </p:nvSpPr>
        <p:spPr>
          <a:xfrm>
            <a:off x="497327" y="736600"/>
            <a:ext cx="2378970" cy="27408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Brainstorm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Purpose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Ideas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Audience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Focus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Reiterate</a:t>
            </a:r>
          </a:p>
        </p:txBody>
      </p:sp>
      <p:sp>
        <p:nvSpPr>
          <p:cNvPr id="86" name="Define the opportunity, problem, or challenge…"/>
          <p:cNvSpPr txBox="1"/>
          <p:nvPr/>
        </p:nvSpPr>
        <p:spPr>
          <a:xfrm>
            <a:off x="4762916" y="825645"/>
            <a:ext cx="7215624" cy="9617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spcBef>
                <a:spcPts val="1200"/>
              </a:spcBef>
            </a:pPr>
            <a:r>
              <a:t>Define the opportunity, problem, or challenge </a:t>
            </a:r>
          </a:p>
          <a:p>
            <a:pPr algn="l">
              <a:lnSpc>
                <a:spcPct val="120000"/>
              </a:lnSpc>
              <a:spcBef>
                <a:spcPts val="1200"/>
              </a:spcBef>
              <a:defRPr b="0" sz="1400"/>
            </a:pPr>
            <a:r>
              <a:t>Before you can start to explore different options for your app, you need to be clear on what the opportunity, problem, or challenge is. </a:t>
            </a:r>
          </a:p>
        </p:txBody>
      </p:sp>
      <p:sp>
        <p:nvSpPr>
          <p:cNvPr id="87"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88" name="1. What do you know about the opportunity, problem, or challenge?"/>
          <p:cNvSpPr txBox="1"/>
          <p:nvPr/>
        </p:nvSpPr>
        <p:spPr>
          <a:xfrm>
            <a:off x="4762500" y="2343011"/>
            <a:ext cx="7415263" cy="19822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lnSpc>
                <a:spcPct val="120000"/>
              </a:lnSpc>
              <a:spcBef>
                <a:spcPts val="1200"/>
              </a:spcBef>
              <a:defRPr b="0" sz="1400"/>
            </a:lvl1pPr>
          </a:lstStyle>
          <a:p>
            <a:pPr/>
            <a:r>
              <a:t>1. What do you know about the opportunity, problem, or challenge? </a:t>
            </a:r>
          </a:p>
        </p:txBody>
      </p:sp>
      <p:sp>
        <p:nvSpPr>
          <p:cNvPr id="89" name="2. What questions do you need to find answers to?"/>
          <p:cNvSpPr txBox="1"/>
          <p:nvPr/>
        </p:nvSpPr>
        <p:spPr>
          <a:xfrm>
            <a:off x="4762500" y="4750117"/>
            <a:ext cx="7415263" cy="198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lnSpc>
                <a:spcPct val="120000"/>
              </a:lnSpc>
              <a:spcBef>
                <a:spcPts val="1200"/>
              </a:spcBef>
              <a:defRPr b="0" sz="1400"/>
            </a:lvl1pPr>
          </a:lstStyle>
          <a:p>
            <a:pPr/>
            <a:r>
              <a:t>2. What questions do you need to find answers to?</a:t>
            </a:r>
          </a:p>
        </p:txBody>
      </p:sp>
      <p:sp>
        <p:nvSpPr>
          <p:cNvPr id="90" name="3. Can you explain the opportunity, problem, or challenge in just one sentence?"/>
          <p:cNvSpPr txBox="1"/>
          <p:nvPr/>
        </p:nvSpPr>
        <p:spPr>
          <a:xfrm>
            <a:off x="4762500" y="7157223"/>
            <a:ext cx="7415263" cy="198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lnSpc>
                <a:spcPct val="120000"/>
              </a:lnSpc>
              <a:spcBef>
                <a:spcPts val="1200"/>
              </a:spcBef>
              <a:defRPr b="0" sz="1400"/>
            </a:lvl1pPr>
          </a:lstStyle>
          <a:p>
            <a:pPr/>
            <a:r>
              <a:t>3. Can you explain the opportunity, problem, or challenge in just one sentence? </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6">
    <p:spTree>
      <p:nvGrpSpPr>
        <p:cNvPr id="1" name=""/>
        <p:cNvGrpSpPr/>
        <p:nvPr/>
      </p:nvGrpSpPr>
      <p:grpSpPr>
        <a:xfrm>
          <a:off x="0" y="0"/>
          <a:ext cx="0" cy="0"/>
          <a:chOff x="0" y="0"/>
          <a:chExt cx="0" cy="0"/>
        </a:xfrm>
      </p:grpSpPr>
      <p:sp>
        <p:nvSpPr>
          <p:cNvPr id="97"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98" name="My ideas…"/>
          <p:cNvSpPr txBox="1"/>
          <p:nvPr/>
        </p:nvSpPr>
        <p:spPr>
          <a:xfrm>
            <a:off x="4762500" y="825500"/>
            <a:ext cx="7421693" cy="1447455"/>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a:spcBef>
                <a:spcPts val="1200"/>
              </a:spcBef>
            </a:pPr>
            <a:r>
              <a:t>My ideas </a:t>
            </a:r>
          </a:p>
          <a:p>
            <a:pPr algn="l">
              <a:lnSpc>
                <a:spcPct val="120000"/>
              </a:lnSpc>
              <a:spcBef>
                <a:spcPts val="1200"/>
              </a:spcBef>
              <a:defRPr b="0" sz="1400"/>
            </a:pPr>
            <a:r>
              <a:t>Brainstorm a list of apps you’d like to build. These could be new ideas, apps to solve specific problems, apps you think you can improve or personalize, or something silly! Browse the </a:t>
            </a:r>
            <a:br/>
            <a:r>
              <a:t>App Store for inspiration. Keep adding to this list and revisit it, as some ideas might become more or less interesting or crazy in the future.</a:t>
            </a:r>
          </a:p>
        </p:txBody>
      </p:sp>
      <p:sp>
        <p:nvSpPr>
          <p:cNvPr id="99" name="Brainstorm…"/>
          <p:cNvSpPr txBox="1"/>
          <p:nvPr/>
        </p:nvSpPr>
        <p:spPr>
          <a:xfrm>
            <a:off x="497327" y="736600"/>
            <a:ext cx="2378970" cy="2861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Brainstorm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Purpose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Ideas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Audience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Focus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Reiterate</a:t>
            </a:r>
          </a:p>
        </p:txBody>
      </p:sp>
      <p:sp>
        <p:nvSpPr>
          <p:cNvPr id="100"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7">
    <p:spTree>
      <p:nvGrpSpPr>
        <p:cNvPr id="1" name=""/>
        <p:cNvGrpSpPr/>
        <p:nvPr/>
      </p:nvGrpSpPr>
      <p:grpSpPr>
        <a:xfrm>
          <a:off x="0" y="0"/>
          <a:ext cx="0" cy="0"/>
          <a:chOff x="0" y="0"/>
          <a:chExt cx="0" cy="0"/>
        </a:xfrm>
      </p:grpSpPr>
      <p:sp>
        <p:nvSpPr>
          <p:cNvPr id="107" name="Retângulo"/>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08" name="My app idea"/>
          <p:cNvSpPr txBox="1"/>
          <p:nvPr/>
        </p:nvSpPr>
        <p:spPr>
          <a:xfrm>
            <a:off x="4762500" y="825500"/>
            <a:ext cx="7421693" cy="718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spcBef>
                <a:spcPts val="1200"/>
              </a:spcBef>
            </a:lvl1pPr>
          </a:lstStyle>
          <a:p>
            <a:pPr/>
            <a:r>
              <a:t>My app idea </a:t>
            </a:r>
          </a:p>
        </p:txBody>
      </p:sp>
      <p:sp>
        <p:nvSpPr>
          <p:cNvPr id="109" name="Brainstorm…"/>
          <p:cNvSpPr txBox="1"/>
          <p:nvPr/>
        </p:nvSpPr>
        <p:spPr>
          <a:xfrm>
            <a:off x="497327" y="736600"/>
            <a:ext cx="2378970" cy="27212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Brainstorm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Purpose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Ideas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Audience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Focus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alpha val="50179"/>
                  </a:srgbClr>
                </a:solidFill>
              </a:defRPr>
            </a:pPr>
            <a:r>
              <a:t>Reiterate</a:t>
            </a:r>
          </a:p>
        </p:txBody>
      </p:sp>
      <p:sp>
        <p:nvSpPr>
          <p:cNvPr id="110" name="Número do Slide"/>
          <p:cNvSpPr txBox="1"/>
          <p:nvPr>
            <p:ph type="sldNum" sz="quarter" idx="2"/>
          </p:nvPr>
        </p:nvSpPr>
        <p:spPr>
          <a:xfrm>
            <a:off x="12318999" y="9029700"/>
            <a:ext cx="283770" cy="275133"/>
          </a:xfrm>
          <a:prstGeom prst="rect">
            <a:avLst/>
          </a:prstGeom>
        </p:spPr>
        <p:txBody>
          <a:bodyPr/>
          <a:lstStyle/>
          <a:p>
            <a:pPr/>
            <a:fld id="{86CB4B4D-7CA3-9044-876B-883B54F8677D}" type="slidenum"/>
          </a:p>
        </p:txBody>
      </p:sp>
      <p:sp>
        <p:nvSpPr>
          <p:cNvPr id="111" name="From your brainstorming list, select one app idea to develop further and describe it below."/>
          <p:cNvSpPr txBox="1"/>
          <p:nvPr/>
        </p:nvSpPr>
        <p:spPr>
          <a:xfrm>
            <a:off x="4762500" y="1346200"/>
            <a:ext cx="7438235" cy="198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lvl1pPr>
          </a:lstStyle>
          <a:p>
            <a:pPr/>
            <a:r>
              <a:t>From your brainstorming list, select one app idea to develop further and describe it below.</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Relationship Id="rId18" Type="http://schemas.openxmlformats.org/officeDocument/2006/relationships/slideLayout" Target="../slideLayouts/slideLayout13.xml"/><Relationship Id="rId19" Type="http://schemas.openxmlformats.org/officeDocument/2006/relationships/slideLayout" Target="../slideLayouts/slideLayout14.xml"/><Relationship Id="rId20" Type="http://schemas.openxmlformats.org/officeDocument/2006/relationships/slideLayout" Target="../slideLayouts/slideLayout15.xml"/><Relationship Id="rId21" Type="http://schemas.openxmlformats.org/officeDocument/2006/relationships/slideLayout" Target="../slideLayouts/slideLayout16.xml"/><Relationship Id="rId22" Type="http://schemas.openxmlformats.org/officeDocument/2006/relationships/slideLayout" Target="../slideLayouts/slideLayout17.xml"/><Relationship Id="rId23" Type="http://schemas.openxmlformats.org/officeDocument/2006/relationships/slideLayout" Target="../slideLayouts/slideLayout18.xml"/><Relationship Id="rId24" Type="http://schemas.openxmlformats.org/officeDocument/2006/relationships/slideLayout" Target="../slideLayouts/slideLayout19.xml"/><Relationship Id="rId25" Type="http://schemas.openxmlformats.org/officeDocument/2006/relationships/slideLayout" Target="../slideLayouts/slideLayout20.xml"/><Relationship Id="rId26" Type="http://schemas.openxmlformats.org/officeDocument/2006/relationships/slideLayout" Target="../slideLayouts/slideLayout21.xml"/><Relationship Id="rId27" Type="http://schemas.openxmlformats.org/officeDocument/2006/relationships/slideLayout" Target="../slideLayouts/slideLayout22.xml"/><Relationship Id="rId28" Type="http://schemas.openxmlformats.org/officeDocument/2006/relationships/slideLayout" Target="../slideLayouts/slideLayout23.xml"/><Relationship Id="rId29" Type="http://schemas.openxmlformats.org/officeDocument/2006/relationships/slideLayout" Target="../slideLayouts/slideLayout24.xml"/><Relationship Id="rId30" Type="http://schemas.openxmlformats.org/officeDocument/2006/relationships/slideLayout" Target="../slideLayouts/slideLayout25.xml"/><Relationship Id="rId31" Type="http://schemas.openxmlformats.org/officeDocument/2006/relationships/slideLayout" Target="../slideLayouts/slideLayout26.xml"/><Relationship Id="rId32" Type="http://schemas.openxmlformats.org/officeDocument/2006/relationships/slideLayout" Target="../slideLayouts/slideLayout27.xml"/><Relationship Id="rId33" Type="http://schemas.openxmlformats.org/officeDocument/2006/relationships/slideLayout" Target="../slideLayouts/slideLayout28.xml"/><Relationship Id="rId34" Type="http://schemas.openxmlformats.org/officeDocument/2006/relationships/slideLayout" Target="../slideLayouts/slideLayout29.xml"/><Relationship Id="rId35" Type="http://schemas.openxmlformats.org/officeDocument/2006/relationships/slideLayout" Target="../slideLayouts/slideLayout30.xml"/><Relationship Id="rId36" Type="http://schemas.openxmlformats.org/officeDocument/2006/relationships/slideLayout" Target="../slideLayouts/slideLayout31.xml"/><Relationship Id="rId37" Type="http://schemas.openxmlformats.org/officeDocument/2006/relationships/slideLayout" Target="../slideLayouts/slideLayout32.xml"/><Relationship Id="rId38" Type="http://schemas.openxmlformats.org/officeDocument/2006/relationships/slideLayout" Target="../slideLayouts/slideLayout33.xml"/><Relationship Id="rId39" Type="http://schemas.openxmlformats.org/officeDocument/2006/relationships/slideLayout" Target="../slideLayouts/slideLayout34.xml"/><Relationship Id="rId40" Type="http://schemas.openxmlformats.org/officeDocument/2006/relationships/slideLayout" Target="../slideLayouts/slideLayout35.xml"/><Relationship Id="rId41" Type="http://schemas.openxmlformats.org/officeDocument/2006/relationships/slideLayout" Target="../slideLayouts/slideLayout36.xml"/><Relationship Id="rId42" Type="http://schemas.openxmlformats.org/officeDocument/2006/relationships/slideLayout" Target="../slideLayouts/slideLayout37.xml"/><Relationship Id="rId43" Type="http://schemas.openxmlformats.org/officeDocument/2006/relationships/slideLayout" Target="../slideLayouts/slideLayout38.xml"/><Relationship Id="rId44" Type="http://schemas.openxmlformats.org/officeDocument/2006/relationships/slideLayout" Target="../slideLayouts/slideLayout39.xml"/><Relationship Id="rId45" Type="http://schemas.openxmlformats.org/officeDocument/2006/relationships/slideLayout" Target="../slideLayouts/slideLayout40.xml"/><Relationship Id="rId46" Type="http://schemas.openxmlformats.org/officeDocument/2006/relationships/slideLayout" Target="../slideLayouts/slideLayout41.xml"/><Relationship Id="rId47" Type="http://schemas.openxmlformats.org/officeDocument/2006/relationships/slideLayout" Target="../slideLayouts/slideLayout42.xml"/><Relationship Id="rId4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Welcome…"/>
          <p:cNvSpPr txBox="1"/>
          <p:nvPr/>
        </p:nvSpPr>
        <p:spPr>
          <a:xfrm>
            <a:off x="583099" y="675306"/>
            <a:ext cx="11583768" cy="20298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457200">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pPr>
            <a:r>
              <a:rPr sz="4000"/>
              <a:t>Welcome</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800"/>
            </a:pPr>
            <a:r>
              <a:t>Your app design journal will help you keep track of your ideas and guide you as you cycle through the four stages </a:t>
            </a:r>
            <a:r>
              <a:rPr spc="18"/>
              <a:t>of the app design process. You can play it through to see what’s in it, but you’ll work in slide view to add notes, images, shapes, and more. Feel free to add and duplicate slides, and refer back to it during current and future </a:t>
            </a:r>
            <a:r>
              <a:t>app projects.</a:t>
            </a:r>
          </a:p>
        </p:txBody>
      </p:sp>
      <p:grpSp>
        <p:nvGrpSpPr>
          <p:cNvPr id="7" name="Grupo"/>
          <p:cNvGrpSpPr/>
          <p:nvPr/>
        </p:nvGrpSpPr>
        <p:grpSpPr>
          <a:xfrm>
            <a:off x="-31750" y="3263900"/>
            <a:ext cx="13068300" cy="6501766"/>
            <a:chOff x="0" y="0"/>
            <a:chExt cx="13068300" cy="6501765"/>
          </a:xfrm>
        </p:grpSpPr>
        <p:sp>
          <p:nvSpPr>
            <p:cNvPr id="3" name="Retângulo"/>
            <p:cNvSpPr/>
            <p:nvPr/>
          </p:nvSpPr>
          <p:spPr>
            <a:xfrm>
              <a:off x="9794428" y="0"/>
              <a:ext cx="3273872" cy="6501766"/>
            </a:xfrm>
            <a:prstGeom prst="rect">
              <a:avLst/>
            </a:prstGeom>
            <a:solidFill>
              <a:srgbClr val="E6565C"/>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4" name="Retângulo"/>
            <p:cNvSpPr/>
            <p:nvPr/>
          </p:nvSpPr>
          <p:spPr>
            <a:xfrm>
              <a:off x="6529619" y="0"/>
              <a:ext cx="3273872" cy="6501766"/>
            </a:xfrm>
            <a:prstGeom prst="rect">
              <a:avLst/>
            </a:prstGeom>
            <a:solidFill>
              <a:srgbClr val="5BC6D2"/>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5" name="Retângulo"/>
            <p:cNvSpPr/>
            <p:nvPr/>
          </p:nvSpPr>
          <p:spPr>
            <a:xfrm>
              <a:off x="3264809" y="0"/>
              <a:ext cx="3273873" cy="6501766"/>
            </a:xfrm>
            <a:prstGeom prst="rect">
              <a:avLst/>
            </a:prstGeom>
            <a:solidFill>
              <a:srgbClr val="004B87"/>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solidFill>
                    <a:srgbClr val="FD8B3A"/>
                  </a:solidFill>
                  <a:latin typeface="+mj-lt"/>
                  <a:ea typeface="+mj-ea"/>
                  <a:cs typeface="+mj-cs"/>
                  <a:sym typeface="Helvetica Neue Medium"/>
                </a:defRPr>
              </a:pPr>
            </a:p>
          </p:txBody>
        </p:sp>
        <p:sp>
          <p:nvSpPr>
            <p:cNvPr id="6" name="Retângulo"/>
            <p:cNvSpPr/>
            <p:nvPr/>
          </p:nvSpPr>
          <p:spPr>
            <a:xfrm>
              <a:off x="0" y="0"/>
              <a:ext cx="3273872" cy="6501766"/>
            </a:xfrm>
            <a:prstGeom prst="rect">
              <a:avLst/>
            </a:prstGeom>
            <a:solidFill>
              <a:srgbClr val="60C66F"/>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grpSp>
      <p:sp>
        <p:nvSpPr>
          <p:cNvPr id="8" name="Evaluate…"/>
          <p:cNvSpPr txBox="1"/>
          <p:nvPr/>
        </p:nvSpPr>
        <p:spPr>
          <a:xfrm>
            <a:off x="10250768" y="5070393"/>
            <a:ext cx="2378971" cy="153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Evaluate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Observation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Interview</a:t>
            </a:r>
          </a:p>
        </p:txBody>
      </p:sp>
      <p:pic>
        <p:nvPicPr>
          <p:cNvPr id="9" name="Imagem" descr="Imagem"/>
          <p:cNvPicPr>
            <a:picLocks noChangeAspect="0"/>
          </p:cNvPicPr>
          <p:nvPr/>
        </p:nvPicPr>
        <p:blipFill>
          <a:blip r:embed="rId2">
            <a:extLst/>
          </a:blip>
          <a:stretch>
            <a:fillRect/>
          </a:stretch>
        </p:blipFill>
        <p:spPr>
          <a:xfrm>
            <a:off x="10348258" y="3857540"/>
            <a:ext cx="672644" cy="889893"/>
          </a:xfrm>
          <a:prstGeom prst="rect">
            <a:avLst/>
          </a:prstGeom>
          <a:ln w="12700">
            <a:miter lim="400000"/>
          </a:ln>
        </p:spPr>
      </p:pic>
      <p:sp>
        <p:nvSpPr>
          <p:cNvPr id="10" name="Prototype…"/>
          <p:cNvSpPr txBox="1"/>
          <p:nvPr/>
        </p:nvSpPr>
        <p:spPr>
          <a:xfrm>
            <a:off x="6821129" y="5070393"/>
            <a:ext cx="2378970" cy="252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Prototype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Design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Flowchart</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Build</a:t>
            </a:r>
          </a:p>
        </p:txBody>
      </p:sp>
      <p:pic>
        <p:nvPicPr>
          <p:cNvPr id="11" name="Imagem" descr="Imagem"/>
          <p:cNvPicPr>
            <a:picLocks noChangeAspect="0"/>
          </p:cNvPicPr>
          <p:nvPr/>
        </p:nvPicPr>
        <p:blipFill>
          <a:blip r:embed="rId3">
            <a:extLst/>
          </a:blip>
          <a:stretch>
            <a:fillRect/>
          </a:stretch>
        </p:blipFill>
        <p:spPr>
          <a:xfrm>
            <a:off x="6918941" y="3884526"/>
            <a:ext cx="1001195" cy="835920"/>
          </a:xfrm>
          <a:prstGeom prst="rect">
            <a:avLst/>
          </a:prstGeom>
          <a:ln w="12700">
            <a:miter lim="400000"/>
          </a:ln>
        </p:spPr>
      </p:pic>
      <p:sp>
        <p:nvSpPr>
          <p:cNvPr id="12" name="Plan…"/>
          <p:cNvSpPr txBox="1"/>
          <p:nvPr/>
        </p:nvSpPr>
        <p:spPr>
          <a:xfrm>
            <a:off x="3633729" y="5070393"/>
            <a:ext cx="2378970" cy="186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Plan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UI/UX</a:t>
            </a:r>
            <a:br/>
            <a:r>
              <a:t>iOS features</a:t>
            </a:r>
            <a:br/>
            <a:r>
              <a:t>Design</a:t>
            </a:r>
          </a:p>
        </p:txBody>
      </p:sp>
      <p:pic>
        <p:nvPicPr>
          <p:cNvPr id="13" name="Imagem" descr="Imagem"/>
          <p:cNvPicPr>
            <a:picLocks noChangeAspect="0"/>
          </p:cNvPicPr>
          <p:nvPr/>
        </p:nvPicPr>
        <p:blipFill>
          <a:blip r:embed="rId4">
            <a:extLst/>
          </a:blip>
          <a:stretch>
            <a:fillRect/>
          </a:stretch>
        </p:blipFill>
        <p:spPr>
          <a:xfrm>
            <a:off x="3707005" y="3855841"/>
            <a:ext cx="923514" cy="893291"/>
          </a:xfrm>
          <a:prstGeom prst="rect">
            <a:avLst/>
          </a:prstGeom>
          <a:ln w="12700">
            <a:miter lim="400000"/>
          </a:ln>
        </p:spPr>
      </p:pic>
      <p:sp>
        <p:nvSpPr>
          <p:cNvPr id="14" name="Brainstorm…"/>
          <p:cNvSpPr txBox="1"/>
          <p:nvPr/>
        </p:nvSpPr>
        <p:spPr>
          <a:xfrm>
            <a:off x="497327" y="5070393"/>
            <a:ext cx="2378970" cy="32306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FFFFF"/>
                </a:solidFill>
              </a:defRPr>
            </a:pPr>
            <a:r>
              <a:t>Brainstorm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Purpose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Ideas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Audience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Focus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FFFFFF"/>
                </a:solidFill>
              </a:defRPr>
            </a:pPr>
            <a:r>
              <a:t>Reiterate</a:t>
            </a:r>
          </a:p>
        </p:txBody>
      </p:sp>
      <p:pic>
        <p:nvPicPr>
          <p:cNvPr id="15" name="Imagem" descr="Imagem"/>
          <p:cNvPicPr>
            <a:picLocks noChangeAspect="0"/>
          </p:cNvPicPr>
          <p:nvPr/>
        </p:nvPicPr>
        <p:blipFill>
          <a:blip r:embed="rId5">
            <a:extLst/>
          </a:blip>
          <a:stretch>
            <a:fillRect/>
          </a:stretch>
        </p:blipFill>
        <p:spPr>
          <a:xfrm>
            <a:off x="594447" y="3826949"/>
            <a:ext cx="595536" cy="951075"/>
          </a:xfrm>
          <a:prstGeom prst="rect">
            <a:avLst/>
          </a:prstGeom>
          <a:ln w="12700">
            <a:miter lim="400000"/>
          </a:ln>
        </p:spPr>
      </p:pic>
      <p:sp>
        <p:nvSpPr>
          <p:cNvPr id="16" name="Linha"/>
          <p:cNvSpPr/>
          <p:nvPr/>
        </p:nvSpPr>
        <p:spPr>
          <a:xfrm flipV="1">
            <a:off x="3255013" y="3190724"/>
            <a:ext cx="1" cy="6571917"/>
          </a:xfrm>
          <a:prstGeom prst="line">
            <a:avLst/>
          </a:prstGeom>
          <a:ln w="63500">
            <a:solidFill>
              <a:srgbClr val="FFFFFF"/>
            </a:solidFill>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7" name="Linha"/>
          <p:cNvSpPr/>
          <p:nvPr/>
        </p:nvSpPr>
        <p:spPr>
          <a:xfrm flipV="1">
            <a:off x="6502400" y="3190724"/>
            <a:ext cx="0" cy="6571917"/>
          </a:xfrm>
          <a:prstGeom prst="line">
            <a:avLst/>
          </a:prstGeom>
          <a:ln w="63500">
            <a:solidFill>
              <a:srgbClr val="FFFFFF"/>
            </a:solidFill>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8" name="Linha"/>
          <p:cNvSpPr/>
          <p:nvPr/>
        </p:nvSpPr>
        <p:spPr>
          <a:xfrm flipV="1">
            <a:off x="9749786" y="3190724"/>
            <a:ext cx="1" cy="6571917"/>
          </a:xfrm>
          <a:prstGeom prst="line">
            <a:avLst/>
          </a:prstGeom>
          <a:ln w="63500">
            <a:solidFill>
              <a:srgbClr val="FFFFFF"/>
            </a:solidFill>
            <a:miter lim="400000"/>
          </a:ln>
        </p:spPr>
        <p:txBody>
          <a:bodyPr lIns="50800" tIns="50800" rIns="50800" bIns="50800" anchor="ctr"/>
          <a:lstStyle/>
          <a:p>
            <a:pPr algn="l">
              <a:lnSpc>
                <a:spcPct val="110000"/>
              </a:lnSpc>
              <a:spcBef>
                <a:spcPts val="1200"/>
              </a:spcBef>
              <a:defRPr b="0" sz="1600">
                <a:latin typeface="+mj-lt"/>
                <a:ea typeface="+mj-ea"/>
                <a:cs typeface="+mj-cs"/>
                <a:sym typeface="Helvetica Neue Medium"/>
              </a:defRPr>
            </a:pPr>
          </a:p>
        </p:txBody>
      </p:sp>
      <p:sp>
        <p:nvSpPr>
          <p:cNvPr id="19" name="Texto do Título"/>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Texto do Título</a:t>
            </a:r>
          </a:p>
        </p:txBody>
      </p:sp>
      <p:sp>
        <p:nvSpPr>
          <p:cNvPr id="20" name="Nível de Corpo Um…"/>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21" name="Número do Slide"/>
          <p:cNvSpPr txBox="1"/>
          <p:nvPr>
            <p:ph type="sldNum" sz="quarter" idx="2"/>
          </p:nvPr>
        </p:nvSpPr>
        <p:spPr>
          <a:xfrm>
            <a:off x="6357128" y="9296400"/>
            <a:ext cx="283770" cy="275133"/>
          </a:xfrm>
          <a:prstGeom prst="rect">
            <a:avLst/>
          </a:prstGeom>
          <a:ln w="12700">
            <a:miter lim="400000"/>
          </a:ln>
        </p:spPr>
        <p:txBody>
          <a:bodyPr wrap="none" lIns="50800" tIns="50800" rIns="50800" bIns="50800">
            <a:spAutoFit/>
          </a:bodyPr>
          <a:lstStyle>
            <a:lvl1pPr>
              <a:defRPr b="0" sz="1200">
                <a:solidFill>
                  <a:srgbClr val="5E5E5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 id="2147483666" r:id="rId23"/>
    <p:sldLayoutId id="2147483667" r:id="rId24"/>
    <p:sldLayoutId id="2147483668" r:id="rId25"/>
    <p:sldLayoutId id="2147483669" r:id="rId26"/>
    <p:sldLayoutId id="2147483670" r:id="rId27"/>
    <p:sldLayoutId id="2147483671" r:id="rId28"/>
    <p:sldLayoutId id="2147483672" r:id="rId29"/>
    <p:sldLayoutId id="2147483673" r:id="rId30"/>
    <p:sldLayoutId id="2147483674" r:id="rId31"/>
    <p:sldLayoutId id="2147483675" r:id="rId32"/>
    <p:sldLayoutId id="2147483676" r:id="rId33"/>
    <p:sldLayoutId id="2147483677" r:id="rId34"/>
    <p:sldLayoutId id="2147483678" r:id="rId35"/>
    <p:sldLayoutId id="2147483679" r:id="rId36"/>
    <p:sldLayoutId id="2147483680" r:id="rId37"/>
    <p:sldLayoutId id="2147483681" r:id="rId38"/>
    <p:sldLayoutId id="2147483682" r:id="rId39"/>
    <p:sldLayoutId id="2147483683" r:id="rId40"/>
    <p:sldLayoutId id="2147483684" r:id="rId41"/>
    <p:sldLayoutId id="2147483685" r:id="rId42"/>
    <p:sldLayoutId id="2147483686" r:id="rId43"/>
    <p:sldLayoutId id="2147483687" r:id="rId44"/>
    <p:sldLayoutId id="2147483688" r:id="rId45"/>
    <p:sldLayoutId id="2147483689" r:id="rId46"/>
    <p:sldLayoutId id="2147483690" r:id="rId47"/>
    <p:sldLayoutId id="2147483691" r:id="rId48"/>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Helvetica Neue Medium"/>
        </a:defRPr>
      </a:lvl9pPr>
    </p:titleStyle>
    <p:bodyStyle>
      <a:lvl1pPr marL="250031" marR="0" indent="-250031" algn="l" defTabSz="584200" rtl="0" latinLnBrk="0">
        <a:lnSpc>
          <a:spcPct val="110000"/>
        </a:lnSpc>
        <a:spcBef>
          <a:spcPts val="1000"/>
        </a:spcBef>
        <a:spcAft>
          <a:spcPts val="0"/>
        </a:spcAft>
        <a:buClrTx/>
        <a:buSzPct val="145000"/>
        <a:buFontTx/>
        <a:buChar char="•"/>
        <a:tabLst/>
        <a:defRPr b="0" baseline="0" cap="none" i="0" spc="0" strike="noStrike" sz="1800" u="none">
          <a:solidFill>
            <a:srgbClr val="5E5E5E"/>
          </a:solidFill>
          <a:uFillTx/>
          <a:latin typeface="+mn-lt"/>
          <a:ea typeface="+mn-ea"/>
          <a:cs typeface="+mn-cs"/>
          <a:sym typeface="Helvetica Neue"/>
        </a:defRPr>
      </a:lvl1pPr>
      <a:lvl2pPr marL="694531" marR="0" indent="-250031" algn="l" defTabSz="584200" rtl="0" latinLnBrk="0">
        <a:lnSpc>
          <a:spcPct val="110000"/>
        </a:lnSpc>
        <a:spcBef>
          <a:spcPts val="1000"/>
        </a:spcBef>
        <a:spcAft>
          <a:spcPts val="0"/>
        </a:spcAft>
        <a:buClrTx/>
        <a:buSzPct val="145000"/>
        <a:buFontTx/>
        <a:buChar char="•"/>
        <a:tabLst/>
        <a:defRPr b="0" baseline="0" cap="none" i="0" spc="0" strike="noStrike" sz="1800" u="none">
          <a:solidFill>
            <a:srgbClr val="5E5E5E"/>
          </a:solidFill>
          <a:uFillTx/>
          <a:latin typeface="+mn-lt"/>
          <a:ea typeface="+mn-ea"/>
          <a:cs typeface="+mn-cs"/>
          <a:sym typeface="Helvetica Neue"/>
        </a:defRPr>
      </a:lvl2pPr>
      <a:lvl3pPr marL="1139031" marR="0" indent="-250031" algn="l" defTabSz="584200" rtl="0" latinLnBrk="0">
        <a:lnSpc>
          <a:spcPct val="110000"/>
        </a:lnSpc>
        <a:spcBef>
          <a:spcPts val="1000"/>
        </a:spcBef>
        <a:spcAft>
          <a:spcPts val="0"/>
        </a:spcAft>
        <a:buClrTx/>
        <a:buSzPct val="145000"/>
        <a:buFontTx/>
        <a:buChar char="•"/>
        <a:tabLst/>
        <a:defRPr b="0" baseline="0" cap="none" i="0" spc="0" strike="noStrike" sz="1800" u="none">
          <a:solidFill>
            <a:srgbClr val="5E5E5E"/>
          </a:solidFill>
          <a:uFillTx/>
          <a:latin typeface="+mn-lt"/>
          <a:ea typeface="+mn-ea"/>
          <a:cs typeface="+mn-cs"/>
          <a:sym typeface="Helvetica Neue"/>
        </a:defRPr>
      </a:lvl3pPr>
      <a:lvl4pPr marL="1583531" marR="0" indent="-250031" algn="l" defTabSz="584200" rtl="0" latinLnBrk="0">
        <a:lnSpc>
          <a:spcPct val="110000"/>
        </a:lnSpc>
        <a:spcBef>
          <a:spcPts val="1000"/>
        </a:spcBef>
        <a:spcAft>
          <a:spcPts val="0"/>
        </a:spcAft>
        <a:buClrTx/>
        <a:buSzPct val="145000"/>
        <a:buFontTx/>
        <a:buChar char="•"/>
        <a:tabLst/>
        <a:defRPr b="0" baseline="0" cap="none" i="0" spc="0" strike="noStrike" sz="1800" u="none">
          <a:solidFill>
            <a:srgbClr val="5E5E5E"/>
          </a:solidFill>
          <a:uFillTx/>
          <a:latin typeface="+mn-lt"/>
          <a:ea typeface="+mn-ea"/>
          <a:cs typeface="+mn-cs"/>
          <a:sym typeface="Helvetica Neue"/>
        </a:defRPr>
      </a:lvl4pPr>
      <a:lvl5pPr marL="2028031" marR="0" indent="-250031" algn="l" defTabSz="584200" rtl="0" latinLnBrk="0">
        <a:lnSpc>
          <a:spcPct val="110000"/>
        </a:lnSpc>
        <a:spcBef>
          <a:spcPts val="1000"/>
        </a:spcBef>
        <a:spcAft>
          <a:spcPts val="0"/>
        </a:spcAft>
        <a:buClrTx/>
        <a:buSzPct val="145000"/>
        <a:buFontTx/>
        <a:buChar char="•"/>
        <a:tabLst/>
        <a:defRPr b="0" baseline="0" cap="none" i="0" spc="0" strike="noStrike" sz="1800" u="none">
          <a:solidFill>
            <a:srgbClr val="5E5E5E"/>
          </a:solidFill>
          <a:uFillTx/>
          <a:latin typeface="+mn-lt"/>
          <a:ea typeface="+mn-ea"/>
          <a:cs typeface="+mn-cs"/>
          <a:sym typeface="Helvetica Neue"/>
        </a:defRPr>
      </a:lvl5pPr>
      <a:lvl6pPr marL="2472531" marR="0" indent="-250031" algn="l" defTabSz="584200" rtl="0" latinLnBrk="0">
        <a:lnSpc>
          <a:spcPct val="110000"/>
        </a:lnSpc>
        <a:spcBef>
          <a:spcPts val="1000"/>
        </a:spcBef>
        <a:spcAft>
          <a:spcPts val="0"/>
        </a:spcAft>
        <a:buClrTx/>
        <a:buSzPct val="145000"/>
        <a:buFontTx/>
        <a:buChar char="•"/>
        <a:tabLst/>
        <a:defRPr b="0" baseline="0" cap="none" i="0" spc="0" strike="noStrike" sz="1800" u="none">
          <a:solidFill>
            <a:srgbClr val="5E5E5E"/>
          </a:solidFill>
          <a:uFillTx/>
          <a:latin typeface="+mn-lt"/>
          <a:ea typeface="+mn-ea"/>
          <a:cs typeface="+mn-cs"/>
          <a:sym typeface="Helvetica Neue"/>
        </a:defRPr>
      </a:lvl6pPr>
      <a:lvl7pPr marL="2917031" marR="0" indent="-250031" algn="l" defTabSz="584200" rtl="0" latinLnBrk="0">
        <a:lnSpc>
          <a:spcPct val="110000"/>
        </a:lnSpc>
        <a:spcBef>
          <a:spcPts val="1000"/>
        </a:spcBef>
        <a:spcAft>
          <a:spcPts val="0"/>
        </a:spcAft>
        <a:buClrTx/>
        <a:buSzPct val="145000"/>
        <a:buFontTx/>
        <a:buChar char="•"/>
        <a:tabLst/>
        <a:defRPr b="0" baseline="0" cap="none" i="0" spc="0" strike="noStrike" sz="1800" u="none">
          <a:solidFill>
            <a:srgbClr val="5E5E5E"/>
          </a:solidFill>
          <a:uFillTx/>
          <a:latin typeface="+mn-lt"/>
          <a:ea typeface="+mn-ea"/>
          <a:cs typeface="+mn-cs"/>
          <a:sym typeface="Helvetica Neue"/>
        </a:defRPr>
      </a:lvl7pPr>
      <a:lvl8pPr marL="3361531" marR="0" indent="-250031" algn="l" defTabSz="584200" rtl="0" latinLnBrk="0">
        <a:lnSpc>
          <a:spcPct val="110000"/>
        </a:lnSpc>
        <a:spcBef>
          <a:spcPts val="1000"/>
        </a:spcBef>
        <a:spcAft>
          <a:spcPts val="0"/>
        </a:spcAft>
        <a:buClrTx/>
        <a:buSzPct val="145000"/>
        <a:buFontTx/>
        <a:buChar char="•"/>
        <a:tabLst/>
        <a:defRPr b="0" baseline="0" cap="none" i="0" spc="0" strike="noStrike" sz="1800" u="none">
          <a:solidFill>
            <a:srgbClr val="5E5E5E"/>
          </a:solidFill>
          <a:uFillTx/>
          <a:latin typeface="+mn-lt"/>
          <a:ea typeface="+mn-ea"/>
          <a:cs typeface="+mn-cs"/>
          <a:sym typeface="Helvetica Neue"/>
        </a:defRPr>
      </a:lvl8pPr>
      <a:lvl9pPr marL="3806031" marR="0" indent="-250031" algn="l" defTabSz="584200" rtl="0" latinLnBrk="0">
        <a:lnSpc>
          <a:spcPct val="110000"/>
        </a:lnSpc>
        <a:spcBef>
          <a:spcPts val="1000"/>
        </a:spcBef>
        <a:spcAft>
          <a:spcPts val="0"/>
        </a:spcAft>
        <a:buClrTx/>
        <a:buSzPct val="145000"/>
        <a:buFontTx/>
        <a:buChar char="•"/>
        <a:tabLst/>
        <a:defRPr b="0" baseline="0" cap="none" i="0" spc="0" strike="noStrike" sz="1800" u="none">
          <a:solidFill>
            <a:srgbClr val="5E5E5E"/>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developer.apple.com"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developer.apple.com/ios/human-interface-guidelines/overview/design-principles/"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hyperlink" Target="ibooks://assetid/1219117996#page(559)"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5.png"/><Relationship Id="rId3" Type="http://schemas.openxmlformats.org/officeDocument/2006/relationships/hyperlink" Target="https://developer.apple.com/ios/human-interface-guidelines/overview/design-principles/"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hyperlink" Target="https://developer.apple.com/videos/play/wwdc2016/805/" TargetMode="External"/><Relationship Id="rId3" Type="http://schemas.openxmlformats.org/officeDocument/2006/relationships/hyperlink" Target="https://developer.apple.com/videos/play/wwdc2017/818/"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hyperlink" Target="http://education-static.apple.com/coding-club-kit/xcode-prototype.key" TargetMode="External"/><Relationship Id="rId3" Type="http://schemas.openxmlformats.org/officeDocument/2006/relationships/hyperlink" Target="https://itunes.apple.com/us/app/pop-prototyping-on-paper/id555647796?mt=8" TargetMode="External"/><Relationship Id="rId4" Type="http://schemas.openxmlformats.org/officeDocument/2006/relationships/hyperlink" Target="https://developer.apple.com/design/downloads/iOS-12-Keynote.dmg" TargetMode="External"/><Relationship Id="rId5" Type="http://schemas.openxmlformats.org/officeDocument/2006/relationships/video" Target="../media/media1.m4v"/><Relationship Id="rId6" Type="http://schemas.microsoft.com/office/2007/relationships/media" Target="../media/media1.m4v"/><Relationship Id="rId7" Type="http://schemas.openxmlformats.org/officeDocument/2006/relationships/image" Target="../media/image56.png"/><Relationship Id="rId8" Type="http://schemas.openxmlformats.org/officeDocument/2006/relationships/hyperlink" Target="http://education-static.apple.com/coding-club-kit/playgrounds-prototype.key" TargetMode="External"/><Relationship Id="rId9" Type="http://schemas.openxmlformats.org/officeDocument/2006/relationships/video" Target="../media/media2.m4v"/><Relationship Id="rId10" Type="http://schemas.microsoft.com/office/2007/relationships/media" Target="../media/media2.m4v"/><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hyperlink" Target="https://developer.apple.com/design/downloads/iOS-12-Keynote.dmg"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6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 Id="rId3" Type="http://schemas.openxmlformats.org/officeDocument/2006/relationships/image" Target="../media/image5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png"/><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lt;Your App Name&gt;…"/>
          <p:cNvSpPr txBox="1"/>
          <p:nvPr/>
        </p:nvSpPr>
        <p:spPr>
          <a:xfrm>
            <a:off x="3494271" y="3834102"/>
            <a:ext cx="5024545" cy="24269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lnSpc>
                <a:spcPts val="3100"/>
              </a:lnSpc>
              <a:spcBef>
                <a:spcPts val="1500"/>
              </a:spcBef>
              <a:defRPr sz="3200">
                <a:solidFill>
                  <a:srgbClr val="999999"/>
                </a:solidFill>
              </a:defRPr>
            </a:pPr>
            <a:r>
              <a:t>&lt;Your App Name&gt;</a:t>
            </a:r>
          </a:p>
          <a:p>
            <a:pPr algn="l">
              <a:lnSpc>
                <a:spcPct val="110000"/>
              </a:lnSpc>
              <a:spcBef>
                <a:spcPts val="1300"/>
              </a:spcBef>
              <a:defRPr b="0" sz="2000">
                <a:solidFill>
                  <a:srgbClr val="999999"/>
                </a:solidFill>
              </a:defRPr>
            </a:pPr>
            <a:r>
              <a:t>&lt;Description of your app&gt;</a:t>
            </a:r>
          </a:p>
          <a:p>
            <a:pPr algn="l">
              <a:lnSpc>
                <a:spcPct val="110000"/>
              </a:lnSpc>
              <a:spcBef>
                <a:spcPts val="1000"/>
              </a:spcBef>
              <a:defRPr b="0" i="1" sz="1700">
                <a:solidFill>
                  <a:srgbClr val="999999"/>
                </a:solidFill>
              </a:defRPr>
            </a:pPr>
            <a:r>
              <a:t>&lt;Your Name&gt;</a:t>
            </a:r>
          </a:p>
        </p:txBody>
      </p:sp>
      <p:pic>
        <p:nvPicPr>
          <p:cNvPr id="641" name="Imagem" descr="Imagem"/>
          <p:cNvPicPr>
            <a:picLocks noChangeAspect="1"/>
          </p:cNvPicPr>
          <p:nvPr/>
        </p:nvPicPr>
        <p:blipFill>
          <a:blip r:embed="rId2">
            <a:extLst/>
          </a:blip>
          <a:srcRect l="469" t="0" r="472" b="3"/>
          <a:stretch>
            <a:fillRect/>
          </a:stretch>
        </p:blipFill>
        <p:spPr>
          <a:xfrm>
            <a:off x="789594" y="3884319"/>
            <a:ext cx="2326482" cy="23264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8" y="0"/>
                </a:moveTo>
                <a:cubicBezTo>
                  <a:pt x="4824" y="0"/>
                  <a:pt x="3624" y="1"/>
                  <a:pt x="2823" y="335"/>
                </a:cubicBezTo>
                <a:cubicBezTo>
                  <a:pt x="1667" y="756"/>
                  <a:pt x="756" y="1667"/>
                  <a:pt x="335" y="2823"/>
                </a:cubicBezTo>
                <a:cubicBezTo>
                  <a:pt x="1" y="3624"/>
                  <a:pt x="0" y="4824"/>
                  <a:pt x="0" y="6828"/>
                </a:cubicBezTo>
                <a:lnTo>
                  <a:pt x="0" y="14772"/>
                </a:lnTo>
                <a:cubicBezTo>
                  <a:pt x="0" y="16776"/>
                  <a:pt x="1" y="17980"/>
                  <a:pt x="335" y="18781"/>
                </a:cubicBezTo>
                <a:cubicBezTo>
                  <a:pt x="756" y="19937"/>
                  <a:pt x="1667" y="20844"/>
                  <a:pt x="2823" y="21265"/>
                </a:cubicBezTo>
                <a:cubicBezTo>
                  <a:pt x="3624" y="21599"/>
                  <a:pt x="4824" y="21600"/>
                  <a:pt x="6828" y="21600"/>
                </a:cubicBezTo>
                <a:lnTo>
                  <a:pt x="14772" y="21600"/>
                </a:lnTo>
                <a:cubicBezTo>
                  <a:pt x="16776" y="21600"/>
                  <a:pt x="17980" y="21599"/>
                  <a:pt x="18781" y="21265"/>
                </a:cubicBezTo>
                <a:cubicBezTo>
                  <a:pt x="19937" y="20844"/>
                  <a:pt x="20844" y="19937"/>
                  <a:pt x="21265" y="18781"/>
                </a:cubicBezTo>
                <a:cubicBezTo>
                  <a:pt x="21599" y="17980"/>
                  <a:pt x="21600" y="16776"/>
                  <a:pt x="21600" y="14772"/>
                </a:cubicBezTo>
                <a:lnTo>
                  <a:pt x="21600" y="6828"/>
                </a:lnTo>
                <a:cubicBezTo>
                  <a:pt x="21600" y="4824"/>
                  <a:pt x="21599" y="3624"/>
                  <a:pt x="21265" y="2823"/>
                </a:cubicBezTo>
                <a:cubicBezTo>
                  <a:pt x="20844" y="1667"/>
                  <a:pt x="19937" y="756"/>
                  <a:pt x="18781" y="335"/>
                </a:cubicBezTo>
                <a:cubicBezTo>
                  <a:pt x="17980" y="1"/>
                  <a:pt x="16776" y="0"/>
                  <a:pt x="14772" y="0"/>
                </a:cubicBezTo>
                <a:lnTo>
                  <a:pt x="6828" y="0"/>
                </a:lnTo>
                <a:close/>
              </a:path>
            </a:pathLst>
          </a:custGeom>
          <a:ln w="12700">
            <a:solidFill>
              <a:srgbClr val="929292"/>
            </a:solidFill>
            <a:miter lim="400000"/>
          </a:ln>
          <a:effectLst>
            <a:outerShdw sx="100000" sy="100000" kx="0" ky="0" algn="b" rotWithShape="0" blurRad="355600" dist="0" dir="0">
              <a:srgbClr val="000000">
                <a:alpha val="75000"/>
              </a:srgbClr>
            </a:outerShdw>
          </a:effectLst>
        </p:spPr>
      </p:pic>
      <p:pic>
        <p:nvPicPr>
          <p:cNvPr id="642" name="Imagem" descr="Imagem"/>
          <p:cNvPicPr>
            <a:picLocks noChangeAspect="1"/>
          </p:cNvPicPr>
          <p:nvPr/>
        </p:nvPicPr>
        <p:blipFill>
          <a:blip r:embed="rId3">
            <a:alphaModFix amt="60412"/>
            <a:extLst/>
          </a:blip>
          <a:srcRect l="0" t="152" r="0" b="151"/>
          <a:stretch>
            <a:fillRect/>
          </a:stretch>
        </p:blipFill>
        <p:spPr>
          <a:xfrm rot="660000">
            <a:off x="8684737" y="2113704"/>
            <a:ext cx="2929259" cy="6342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52" y="0"/>
                </a:moveTo>
                <a:cubicBezTo>
                  <a:pt x="3498" y="0"/>
                  <a:pt x="2627" y="0"/>
                  <a:pt x="2046" y="112"/>
                </a:cubicBezTo>
                <a:cubicBezTo>
                  <a:pt x="1208" y="253"/>
                  <a:pt x="548" y="558"/>
                  <a:pt x="243" y="945"/>
                </a:cubicBezTo>
                <a:cubicBezTo>
                  <a:pt x="0" y="1213"/>
                  <a:pt x="0" y="1616"/>
                  <a:pt x="0" y="2287"/>
                </a:cubicBezTo>
                <a:lnTo>
                  <a:pt x="0" y="19312"/>
                </a:lnTo>
                <a:cubicBezTo>
                  <a:pt x="0" y="19983"/>
                  <a:pt x="0" y="20387"/>
                  <a:pt x="243" y="20655"/>
                </a:cubicBezTo>
                <a:cubicBezTo>
                  <a:pt x="548" y="21042"/>
                  <a:pt x="1208" y="21347"/>
                  <a:pt x="2046" y="21488"/>
                </a:cubicBezTo>
                <a:cubicBezTo>
                  <a:pt x="2627" y="21600"/>
                  <a:pt x="3498" y="21600"/>
                  <a:pt x="4952" y="21600"/>
                </a:cubicBezTo>
                <a:lnTo>
                  <a:pt x="16646" y="21600"/>
                </a:lnTo>
                <a:cubicBezTo>
                  <a:pt x="18099" y="21600"/>
                  <a:pt x="18973" y="21600"/>
                  <a:pt x="19554" y="21488"/>
                </a:cubicBezTo>
                <a:cubicBezTo>
                  <a:pt x="20392" y="21347"/>
                  <a:pt x="21052" y="21042"/>
                  <a:pt x="21357" y="20655"/>
                </a:cubicBezTo>
                <a:cubicBezTo>
                  <a:pt x="21600" y="20387"/>
                  <a:pt x="21600" y="19983"/>
                  <a:pt x="21600" y="19312"/>
                </a:cubicBezTo>
                <a:lnTo>
                  <a:pt x="21600" y="2287"/>
                </a:lnTo>
                <a:cubicBezTo>
                  <a:pt x="21600" y="1616"/>
                  <a:pt x="21600" y="1213"/>
                  <a:pt x="21357" y="945"/>
                </a:cubicBezTo>
                <a:cubicBezTo>
                  <a:pt x="21052" y="558"/>
                  <a:pt x="20392" y="253"/>
                  <a:pt x="19554" y="112"/>
                </a:cubicBezTo>
                <a:cubicBezTo>
                  <a:pt x="18973" y="0"/>
                  <a:pt x="18099" y="0"/>
                  <a:pt x="16646" y="0"/>
                </a:cubicBezTo>
                <a:lnTo>
                  <a:pt x="4952" y="0"/>
                </a:lnTo>
                <a:close/>
              </a:path>
            </a:pathLst>
          </a:custGeom>
          <a:ln w="12700">
            <a:miter lim="400000"/>
          </a:ln>
        </p:spPr>
      </p:pic>
      <p:pic>
        <p:nvPicPr>
          <p:cNvPr id="643" name="Imagem" descr="Imagem"/>
          <p:cNvPicPr>
            <a:picLocks noChangeAspect="1"/>
          </p:cNvPicPr>
          <p:nvPr/>
        </p:nvPicPr>
        <p:blipFill>
          <a:blip r:embed="rId4">
            <a:extLst/>
          </a:blip>
          <a:stretch>
            <a:fillRect/>
          </a:stretch>
        </p:blipFill>
        <p:spPr>
          <a:xfrm>
            <a:off x="7995328" y="1855132"/>
            <a:ext cx="4307980" cy="7043996"/>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Retângulo"/>
          <p:cNvSpPr/>
          <p:nvPr/>
        </p:nvSpPr>
        <p:spPr>
          <a:xfrm>
            <a:off x="4762500" y="1225713"/>
            <a:ext cx="4050761" cy="419845"/>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696" name="Retângulo"/>
          <p:cNvSpPr/>
          <p:nvPr/>
        </p:nvSpPr>
        <p:spPr>
          <a:xfrm>
            <a:off x="4762500" y="2140113"/>
            <a:ext cx="4050761" cy="419845"/>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697" name="Retângulo"/>
          <p:cNvSpPr/>
          <p:nvPr/>
        </p:nvSpPr>
        <p:spPr>
          <a:xfrm>
            <a:off x="4762500" y="3054513"/>
            <a:ext cx="4050761" cy="419845"/>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698" name="Retângulo"/>
          <p:cNvSpPr/>
          <p:nvPr/>
        </p:nvSpPr>
        <p:spPr>
          <a:xfrm>
            <a:off x="4762500" y="3968913"/>
            <a:ext cx="4050761" cy="419846"/>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699" name="Retângulo"/>
          <p:cNvSpPr/>
          <p:nvPr/>
        </p:nvSpPr>
        <p:spPr>
          <a:xfrm>
            <a:off x="4762500" y="4896013"/>
            <a:ext cx="4050761" cy="419846"/>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700" name="Retângulo"/>
          <p:cNvSpPr/>
          <p:nvPr/>
        </p:nvSpPr>
        <p:spPr>
          <a:xfrm>
            <a:off x="4762500" y="5823113"/>
            <a:ext cx="4050761" cy="419846"/>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pic>
        <p:nvPicPr>
          <p:cNvPr id="701" name="Imagem" descr="Imagem"/>
          <p:cNvPicPr>
            <a:picLocks noChangeAspect="1"/>
          </p:cNvPicPr>
          <p:nvPr/>
        </p:nvPicPr>
        <p:blipFill>
          <a:blip r:embed="rId2">
            <a:extLst/>
          </a:blip>
          <a:srcRect l="0" t="22010" r="0" b="22011"/>
          <a:stretch>
            <a:fillRect/>
          </a:stretch>
        </p:blipFill>
        <p:spPr>
          <a:xfrm>
            <a:off x="9698727" y="1162291"/>
            <a:ext cx="2375298" cy="2375298"/>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3" y="-1"/>
                  <a:pt x="2984" y="353"/>
                </a:cubicBezTo>
                <a:cubicBezTo>
                  <a:pt x="1761" y="798"/>
                  <a:pt x="798" y="1761"/>
                  <a:pt x="353" y="2984"/>
                </a:cubicBezTo>
                <a:cubicBezTo>
                  <a:pt x="-1" y="3833"/>
                  <a:pt x="0" y="5107"/>
                  <a:pt x="0" y="7228"/>
                </a:cubicBezTo>
                <a:lnTo>
                  <a:pt x="0" y="14370"/>
                </a:lnTo>
                <a:cubicBezTo>
                  <a:pt x="0" y="16491"/>
                  <a:pt x="-1" y="17765"/>
                  <a:pt x="353" y="18614"/>
                </a:cubicBezTo>
                <a:cubicBezTo>
                  <a:pt x="798" y="19837"/>
                  <a:pt x="1761" y="20800"/>
                  <a:pt x="2984" y="21245"/>
                </a:cubicBezTo>
                <a:cubicBezTo>
                  <a:pt x="3833" y="21599"/>
                  <a:pt x="5107" y="21598"/>
                  <a:pt x="7228" y="21598"/>
                </a:cubicBezTo>
                <a:lnTo>
                  <a:pt x="14370" y="21598"/>
                </a:lnTo>
                <a:cubicBezTo>
                  <a:pt x="16491" y="21598"/>
                  <a:pt x="17765" y="21599"/>
                  <a:pt x="18614" y="21245"/>
                </a:cubicBezTo>
                <a:cubicBezTo>
                  <a:pt x="19837" y="20800"/>
                  <a:pt x="20800" y="19837"/>
                  <a:pt x="21245" y="18614"/>
                </a:cubicBezTo>
                <a:cubicBezTo>
                  <a:pt x="21599" y="17765"/>
                  <a:pt x="21598" y="16491"/>
                  <a:pt x="21598" y="14370"/>
                </a:cubicBezTo>
                <a:lnTo>
                  <a:pt x="21598" y="7228"/>
                </a:lnTo>
                <a:cubicBezTo>
                  <a:pt x="21598" y="5107"/>
                  <a:pt x="21599" y="3833"/>
                  <a:pt x="21245" y="2984"/>
                </a:cubicBezTo>
                <a:cubicBezTo>
                  <a:pt x="20800" y="1761"/>
                  <a:pt x="19837" y="798"/>
                  <a:pt x="18614" y="353"/>
                </a:cubicBezTo>
                <a:cubicBezTo>
                  <a:pt x="17765" y="-1"/>
                  <a:pt x="16491" y="0"/>
                  <a:pt x="14370" y="0"/>
                </a:cubicBezTo>
                <a:lnTo>
                  <a:pt x="7228" y="0"/>
                </a:lnTo>
                <a:close/>
              </a:path>
            </a:pathLst>
          </a:custGeom>
          <a:ln w="12700">
            <a:miter lim="400000"/>
          </a:ln>
        </p:spPr>
      </p:pic>
      <p:sp>
        <p:nvSpPr>
          <p:cNvPr id="702"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My app will . . ."/>
          <p:cNvSpPr/>
          <p:nvPr/>
        </p:nvSpPr>
        <p:spPr>
          <a:xfrm>
            <a:off x="4762500" y="3149784"/>
            <a:ext cx="3516313" cy="1523988"/>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88900" tIns="88900" rIns="88900" bIns="88900"/>
          <a:lstStyle>
            <a:lvl1pPr algn="l">
              <a:lnSpc>
                <a:spcPts val="1900"/>
              </a:lnSpc>
              <a:spcBef>
                <a:spcPts val="1000"/>
              </a:spcBef>
              <a:defRPr sz="1400">
                <a:solidFill>
                  <a:srgbClr val="60C66F"/>
                </a:solidFill>
              </a:defRPr>
            </a:lvl1pPr>
          </a:lstStyle>
          <a:p>
            <a:pPr/>
            <a:r>
              <a:t>My app will . . .</a:t>
            </a:r>
          </a:p>
        </p:txBody>
      </p:sp>
      <p:sp>
        <p:nvSpPr>
          <p:cNvPr id="705" name="because . . ."/>
          <p:cNvSpPr/>
          <p:nvPr/>
        </p:nvSpPr>
        <p:spPr>
          <a:xfrm>
            <a:off x="8609315" y="3149784"/>
            <a:ext cx="3516314" cy="1523988"/>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88900" tIns="88900" rIns="88900" bIns="88900"/>
          <a:lstStyle>
            <a:lvl1pPr algn="l">
              <a:lnSpc>
                <a:spcPts val="1900"/>
              </a:lnSpc>
              <a:spcBef>
                <a:spcPts val="1000"/>
              </a:spcBef>
              <a:defRPr sz="1400">
                <a:solidFill>
                  <a:srgbClr val="60C66F"/>
                </a:solidFill>
              </a:defRPr>
            </a:lvl1pPr>
          </a:lstStyle>
          <a:p>
            <a:pPr/>
            <a:r>
              <a:t>because . . .</a:t>
            </a:r>
          </a:p>
        </p:txBody>
      </p:sp>
      <p:sp>
        <p:nvSpPr>
          <p:cNvPr id="706" name="My app will . . ."/>
          <p:cNvSpPr/>
          <p:nvPr/>
        </p:nvSpPr>
        <p:spPr>
          <a:xfrm>
            <a:off x="4762500" y="5217796"/>
            <a:ext cx="3516313" cy="1523988"/>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88900" tIns="88900" rIns="88900" bIns="88900"/>
          <a:lstStyle>
            <a:lvl1pPr algn="l">
              <a:lnSpc>
                <a:spcPts val="1900"/>
              </a:lnSpc>
              <a:spcBef>
                <a:spcPts val="1000"/>
              </a:spcBef>
              <a:defRPr sz="1400">
                <a:solidFill>
                  <a:srgbClr val="60C66F"/>
                </a:solidFill>
              </a:defRPr>
            </a:lvl1pPr>
          </a:lstStyle>
          <a:p>
            <a:pPr/>
            <a:r>
              <a:t>My app will . . .</a:t>
            </a:r>
          </a:p>
        </p:txBody>
      </p:sp>
      <p:sp>
        <p:nvSpPr>
          <p:cNvPr id="707" name="because . . ."/>
          <p:cNvSpPr/>
          <p:nvPr/>
        </p:nvSpPr>
        <p:spPr>
          <a:xfrm>
            <a:off x="8609315" y="5217796"/>
            <a:ext cx="3516314" cy="1523988"/>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88900" tIns="88900" rIns="88900" bIns="88900"/>
          <a:lstStyle>
            <a:lvl1pPr algn="l">
              <a:lnSpc>
                <a:spcPts val="1900"/>
              </a:lnSpc>
              <a:spcBef>
                <a:spcPts val="1000"/>
              </a:spcBef>
              <a:defRPr sz="1400">
                <a:solidFill>
                  <a:srgbClr val="60C66F"/>
                </a:solidFill>
              </a:defRPr>
            </a:lvl1pPr>
          </a:lstStyle>
          <a:p>
            <a:pPr/>
            <a:r>
              <a:t>because . . . </a:t>
            </a:r>
          </a:p>
        </p:txBody>
      </p:sp>
      <p:sp>
        <p:nvSpPr>
          <p:cNvPr id="708" name="My app will . . ."/>
          <p:cNvSpPr/>
          <p:nvPr/>
        </p:nvSpPr>
        <p:spPr>
          <a:xfrm>
            <a:off x="4762500" y="7285808"/>
            <a:ext cx="3516313" cy="1523988"/>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88900" tIns="88900" rIns="88900" bIns="88900"/>
          <a:lstStyle>
            <a:lvl1pPr algn="l">
              <a:lnSpc>
                <a:spcPts val="1900"/>
              </a:lnSpc>
              <a:spcBef>
                <a:spcPts val="1000"/>
              </a:spcBef>
              <a:defRPr sz="1400">
                <a:solidFill>
                  <a:srgbClr val="60C66F"/>
                </a:solidFill>
              </a:defRPr>
            </a:lvl1pPr>
          </a:lstStyle>
          <a:p>
            <a:pPr/>
            <a:r>
              <a:t>My app will . . .</a:t>
            </a:r>
          </a:p>
        </p:txBody>
      </p:sp>
      <p:sp>
        <p:nvSpPr>
          <p:cNvPr id="709" name="because . . ."/>
          <p:cNvSpPr/>
          <p:nvPr/>
        </p:nvSpPr>
        <p:spPr>
          <a:xfrm>
            <a:off x="8609315" y="7285808"/>
            <a:ext cx="3516314" cy="1523988"/>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88900" tIns="88900" rIns="88900" bIns="88900"/>
          <a:lstStyle>
            <a:lvl1pPr algn="l">
              <a:lnSpc>
                <a:spcPts val="1900"/>
              </a:lnSpc>
              <a:spcBef>
                <a:spcPts val="1000"/>
              </a:spcBef>
              <a:defRPr sz="1400">
                <a:solidFill>
                  <a:srgbClr val="60C66F"/>
                </a:solidFill>
              </a:defRPr>
            </a:lvl1pPr>
          </a:lstStyle>
          <a:p>
            <a:pPr/>
            <a:r>
              <a:t>because . . . </a:t>
            </a:r>
          </a:p>
        </p:txBody>
      </p:sp>
      <p:sp>
        <p:nvSpPr>
          <p:cNvPr id="710"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Apple Developer website"/>
          <p:cNvSpPr txBox="1"/>
          <p:nvPr/>
        </p:nvSpPr>
        <p:spPr>
          <a:xfrm>
            <a:off x="8809694" y="2798018"/>
            <a:ext cx="2529423" cy="26043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spcBef>
                <a:spcPts val="1200"/>
              </a:spcBef>
              <a:defRPr b="0" sz="1700">
                <a:solidFill>
                  <a:srgbClr val="066ED0">
                    <a:alpha val="0"/>
                  </a:srgbClr>
                </a:solidFill>
                <a:latin typeface="+mj-lt"/>
                <a:ea typeface="+mj-ea"/>
                <a:cs typeface="+mj-cs"/>
                <a:sym typeface="Helvetica Neue Medium"/>
                <a:hlinkClick r:id="rId2" invalidUrl="" action="" tgtFrame="" tooltip="" history="1" highlightClick="0" endSnd="0"/>
              </a:defRPr>
            </a:lvl1pPr>
          </a:lstStyle>
          <a:p>
            <a:pPr/>
            <a:r>
              <a:rPr>
                <a:hlinkClick r:id="rId2" invalidUrl="" action="" tgtFrame="" tooltip="" history="1" highlightClick="0" endSnd="0"/>
              </a:rPr>
              <a:t>Apple Developer website</a:t>
            </a:r>
          </a:p>
        </p:txBody>
      </p:sp>
      <p:sp>
        <p:nvSpPr>
          <p:cNvPr id="713"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Retângulo"/>
          <p:cNvSpPr/>
          <p:nvPr/>
        </p:nvSpPr>
        <p:spPr>
          <a:xfrm>
            <a:off x="4762500" y="4922384"/>
            <a:ext cx="7361942" cy="3934050"/>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16" name="Human Interface Guidelines"/>
          <p:cNvSpPr txBox="1"/>
          <p:nvPr/>
        </p:nvSpPr>
        <p:spPr>
          <a:xfrm>
            <a:off x="9042400" y="2553298"/>
            <a:ext cx="2598892" cy="2477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spcBef>
                <a:spcPts val="1200"/>
              </a:spcBef>
              <a:defRPr b="0" sz="1700">
                <a:solidFill>
                  <a:srgbClr val="066ED0">
                    <a:alpha val="0"/>
                  </a:srgbClr>
                </a:solidFill>
                <a:latin typeface="Helvetica Neue Light"/>
                <a:ea typeface="Helvetica Neue Light"/>
                <a:cs typeface="Helvetica Neue Light"/>
                <a:sym typeface="Helvetica Neue Light"/>
                <a:hlinkClick r:id="rId2" invalidUrl="" action="" tgtFrame="" tooltip="" history="1" highlightClick="0" endSnd="0"/>
              </a:defRPr>
            </a:lvl1pPr>
          </a:lstStyle>
          <a:p>
            <a:pPr/>
            <a:r>
              <a:rPr>
                <a:hlinkClick r:id="rId2" invalidUrl="" action="" tgtFrame="" tooltip="" history="1" highlightClick="0" endSnd="0"/>
              </a:rPr>
              <a:t>Human Interface Guidelines</a:t>
            </a:r>
          </a:p>
        </p:txBody>
      </p:sp>
      <p:sp>
        <p:nvSpPr>
          <p:cNvPr id="717"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Retângulo"/>
          <p:cNvSpPr/>
          <p:nvPr/>
        </p:nvSpPr>
        <p:spPr>
          <a:xfrm>
            <a:off x="6536784" y="2572169"/>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20" name="Retângulo"/>
          <p:cNvSpPr/>
          <p:nvPr/>
        </p:nvSpPr>
        <p:spPr>
          <a:xfrm>
            <a:off x="6536784" y="3856871"/>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21" name="Retângulo"/>
          <p:cNvSpPr/>
          <p:nvPr/>
        </p:nvSpPr>
        <p:spPr>
          <a:xfrm>
            <a:off x="6536784" y="5141573"/>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22" name="Retângulo"/>
          <p:cNvSpPr/>
          <p:nvPr/>
        </p:nvSpPr>
        <p:spPr>
          <a:xfrm>
            <a:off x="6536784" y="6426275"/>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23" name="Retângulo"/>
          <p:cNvSpPr/>
          <p:nvPr/>
        </p:nvSpPr>
        <p:spPr>
          <a:xfrm>
            <a:off x="6536784" y="7710977"/>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24"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Retângulo"/>
          <p:cNvSpPr/>
          <p:nvPr/>
        </p:nvSpPr>
        <p:spPr>
          <a:xfrm>
            <a:off x="4762500" y="6360176"/>
            <a:ext cx="7361942" cy="246977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27"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Retângulo"/>
          <p:cNvSpPr/>
          <p:nvPr/>
        </p:nvSpPr>
        <p:spPr>
          <a:xfrm>
            <a:off x="4762500" y="4883022"/>
            <a:ext cx="7361942" cy="3716107"/>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30"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Retângulo"/>
          <p:cNvSpPr/>
          <p:nvPr/>
        </p:nvSpPr>
        <p:spPr>
          <a:xfrm>
            <a:off x="4762500" y="5860120"/>
            <a:ext cx="7361942" cy="298621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33"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Retângulo"/>
          <p:cNvSpPr/>
          <p:nvPr/>
        </p:nvSpPr>
        <p:spPr>
          <a:xfrm>
            <a:off x="4762500" y="3463809"/>
            <a:ext cx="7361942" cy="5361273"/>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36"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Retângulo"/>
          <p:cNvSpPr/>
          <p:nvPr/>
        </p:nvSpPr>
        <p:spPr>
          <a:xfrm>
            <a:off x="4762500" y="3709111"/>
            <a:ext cx="3533519" cy="553443"/>
          </a:xfrm>
          <a:prstGeom prst="rect">
            <a:avLst/>
          </a:prstGeom>
          <a:solidFill>
            <a:srgbClr val="004B87">
              <a:alpha val="10000"/>
            </a:srgbClr>
          </a:solidFill>
          <a:ln w="25400">
            <a:solidFill>
              <a:srgbClr val="004B87"/>
            </a:solidFill>
            <a:miter lim="400000"/>
          </a:ln>
        </p:spPr>
        <p:txBody>
          <a:bodyPr lIns="127000" tIns="127000" rIns="127000" bIns="127000"/>
          <a:lstStyle/>
          <a:p>
            <a:pPr algn="l">
              <a:lnSpc>
                <a:spcPts val="1900"/>
              </a:lnSpc>
              <a:spcBef>
                <a:spcPts val="1000"/>
              </a:spcBef>
              <a:defRPr b="0" sz="1400"/>
            </a:pPr>
          </a:p>
        </p:txBody>
      </p:sp>
      <p:sp>
        <p:nvSpPr>
          <p:cNvPr id="739" name="Retângulo"/>
          <p:cNvSpPr/>
          <p:nvPr/>
        </p:nvSpPr>
        <p:spPr>
          <a:xfrm>
            <a:off x="8618683" y="3709111"/>
            <a:ext cx="3632093" cy="553443"/>
          </a:xfrm>
          <a:prstGeom prst="rect">
            <a:avLst/>
          </a:prstGeom>
          <a:solidFill>
            <a:srgbClr val="004B87">
              <a:alpha val="10000"/>
            </a:srgbClr>
          </a:solidFill>
          <a:ln w="25400">
            <a:solidFill>
              <a:srgbClr val="004B87"/>
            </a:solidFill>
            <a:miter lim="400000"/>
          </a:ln>
        </p:spPr>
        <p:txBody>
          <a:bodyPr lIns="127000" tIns="127000" rIns="127000" bIns="127000"/>
          <a:lstStyle/>
          <a:p>
            <a:pPr algn="l">
              <a:lnSpc>
                <a:spcPts val="1900"/>
              </a:lnSpc>
              <a:spcBef>
                <a:spcPts val="1000"/>
              </a:spcBef>
              <a:defRPr b="0" sz="1400"/>
            </a:pPr>
          </a:p>
        </p:txBody>
      </p:sp>
      <p:sp>
        <p:nvSpPr>
          <p:cNvPr id="740" name="Retângulo"/>
          <p:cNvSpPr/>
          <p:nvPr/>
        </p:nvSpPr>
        <p:spPr>
          <a:xfrm>
            <a:off x="4790374" y="5473918"/>
            <a:ext cx="7361942" cy="3339555"/>
          </a:xfrm>
          <a:prstGeom prst="rect">
            <a:avLst/>
          </a:prstGeom>
          <a:solidFill>
            <a:srgbClr val="004B87">
              <a:alpha val="10000"/>
            </a:srgbClr>
          </a:solidFill>
          <a:ln w="25400">
            <a:solidFill>
              <a:srgbClr val="004B87"/>
            </a:solidFill>
            <a:miter lim="400000"/>
          </a:ln>
        </p:spPr>
        <p:txBody>
          <a:bodyPr lIns="127000" tIns="127000" rIns="127000" bIns="127000"/>
          <a:lstStyle/>
          <a:p>
            <a:pPr algn="l">
              <a:lnSpc>
                <a:spcPts val="1900"/>
              </a:lnSpc>
              <a:spcBef>
                <a:spcPts val="1000"/>
              </a:spcBef>
              <a:defRPr b="0" sz="1400"/>
            </a:pPr>
          </a:p>
        </p:txBody>
      </p:sp>
      <p:sp>
        <p:nvSpPr>
          <p:cNvPr id="741"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Retângulo"/>
          <p:cNvSpPr/>
          <p:nvPr/>
        </p:nvSpPr>
        <p:spPr>
          <a:xfrm>
            <a:off x="4762500" y="3503540"/>
            <a:ext cx="2355985" cy="5315638"/>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46" name="Retângulo"/>
          <p:cNvSpPr/>
          <p:nvPr/>
        </p:nvSpPr>
        <p:spPr>
          <a:xfrm>
            <a:off x="7260166" y="3503540"/>
            <a:ext cx="2355986" cy="5315638"/>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47" name="Retângulo"/>
          <p:cNvSpPr/>
          <p:nvPr/>
        </p:nvSpPr>
        <p:spPr>
          <a:xfrm>
            <a:off x="9757833" y="3503540"/>
            <a:ext cx="2355986" cy="5315638"/>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48" name="Deeper Dive: The V in MVC…"/>
          <p:cNvSpPr txBox="1"/>
          <p:nvPr/>
        </p:nvSpPr>
        <p:spPr>
          <a:xfrm>
            <a:off x="516036" y="623228"/>
            <a:ext cx="3021149" cy="425133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a:lnSpc>
                <a:spcPct val="120000"/>
              </a:lnSpc>
              <a:defRPr sz="1400">
                <a:solidFill>
                  <a:srgbClr val="FFFFFF"/>
                </a:solidFill>
              </a:defRPr>
            </a:pPr>
            <a:r>
              <a:t>Deeper Dive: The V in MVC</a:t>
            </a:r>
          </a:p>
          <a:p>
            <a:pPr algn="l">
              <a:lnSpc>
                <a:spcPct val="120000"/>
              </a:lnSpc>
              <a:spcBef>
                <a:spcPts val="1200"/>
              </a:spcBef>
              <a:defRPr b="0" sz="1400"/>
            </a:pPr>
            <a:r>
              <a:rPr>
                <a:solidFill>
                  <a:srgbClr val="FFFFFF"/>
                </a:solidFill>
              </a:rPr>
              <a:t>Model View Controllers (MVCs) are design patterns that organize an app’s files, structures, and classes. Learn more in</a:t>
            </a:r>
            <a:r>
              <a:t> </a:t>
            </a:r>
            <a:r>
              <a:rPr>
                <a:solidFill>
                  <a:srgbClr val="357DDE"/>
                </a:solidFill>
                <a:hlinkClick r:id="rId2" invalidUrl="" action="" tgtFrame="" tooltip="" history="1" highlightClick="0" endSnd="0"/>
              </a:rPr>
              <a:t>Unit 4, lesson 3</a:t>
            </a:r>
            <a:r>
              <a:t>.</a:t>
            </a:r>
          </a:p>
          <a:p>
            <a:pPr algn="l">
              <a:lnSpc>
                <a:spcPct val="120000"/>
              </a:lnSpc>
              <a:spcBef>
                <a:spcPts val="1200"/>
              </a:spcBef>
              <a:defRPr b="0" sz="1400">
                <a:solidFill>
                  <a:srgbClr val="FFFFFF"/>
                </a:solidFill>
              </a:defRPr>
            </a:pPr>
            <a:r>
              <a:t>Now that you’ve decided on the features, you need to think through exactly how, when, and where your app will use these features and how you can use code to achieve it. It’s important not to get bogged down in the details of data modeling or how many controllers you’ll need for a particular feature. For now, keep it simple: Make some simple sketches on paper, focusing on key views that are important to your app.</a:t>
            </a:r>
          </a:p>
        </p:txBody>
      </p:sp>
      <p:sp>
        <p:nvSpPr>
          <p:cNvPr id="749"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Círculo"/>
          <p:cNvSpPr/>
          <p:nvPr/>
        </p:nvSpPr>
        <p:spPr>
          <a:xfrm>
            <a:off x="6796338" y="2269638"/>
            <a:ext cx="507340" cy="507340"/>
          </a:xfrm>
          <a:prstGeom prst="ellipse">
            <a:avLst/>
          </a:prstGeom>
          <a:solidFill>
            <a:srgbClr val="FFFFFF"/>
          </a:solidFill>
          <a:ln w="12700">
            <a:solidFill>
              <a:srgbClr val="929292"/>
            </a:solidFill>
            <a:custDash>
              <a:ds d="100000" sp="200000"/>
            </a:custDash>
          </a:ln>
        </p:spPr>
        <p:txBody>
          <a:bodyPr lIns="50800" tIns="50800" rIns="50800" bIns="50800" anchor="ctr"/>
          <a:lstStyle/>
          <a:p>
            <a:pPr algn="l">
              <a:lnSpc>
                <a:spcPct val="110000"/>
              </a:lnSpc>
              <a:spcBef>
                <a:spcPts val="1200"/>
              </a:spcBef>
              <a:defRPr b="0" sz="2000">
                <a:latin typeface="+mj-lt"/>
                <a:ea typeface="+mj-ea"/>
                <a:cs typeface="+mj-cs"/>
                <a:sym typeface="Helvetica Neue Medium"/>
              </a:defRPr>
            </a:pPr>
          </a:p>
        </p:txBody>
      </p:sp>
      <p:sp>
        <p:nvSpPr>
          <p:cNvPr id="752" name="Círculo"/>
          <p:cNvSpPr/>
          <p:nvPr/>
        </p:nvSpPr>
        <p:spPr>
          <a:xfrm>
            <a:off x="7407647" y="2269638"/>
            <a:ext cx="507339" cy="507340"/>
          </a:xfrm>
          <a:prstGeom prst="ellipse">
            <a:avLst/>
          </a:prstGeom>
          <a:solidFill>
            <a:srgbClr val="FFFFFF"/>
          </a:solidFill>
          <a:ln w="12700">
            <a:solidFill>
              <a:srgbClr val="929292"/>
            </a:solidFill>
            <a:custDash>
              <a:ds d="100000" sp="200000"/>
            </a:custDash>
          </a:ln>
        </p:spPr>
        <p:txBody>
          <a:bodyPr lIns="50800" tIns="50800" rIns="50800" bIns="50800" anchor="ctr"/>
          <a:lstStyle/>
          <a:p>
            <a:pPr algn="l">
              <a:lnSpc>
                <a:spcPct val="110000"/>
              </a:lnSpc>
              <a:spcBef>
                <a:spcPts val="1200"/>
              </a:spcBef>
              <a:defRPr b="0" sz="2000">
                <a:latin typeface="+mj-lt"/>
                <a:ea typeface="+mj-ea"/>
                <a:cs typeface="+mj-cs"/>
                <a:sym typeface="Helvetica Neue Medium"/>
              </a:defRPr>
            </a:pPr>
          </a:p>
        </p:txBody>
      </p:sp>
      <p:sp>
        <p:nvSpPr>
          <p:cNvPr id="753" name="Círculo"/>
          <p:cNvSpPr/>
          <p:nvPr/>
        </p:nvSpPr>
        <p:spPr>
          <a:xfrm>
            <a:off x="8059580" y="2269638"/>
            <a:ext cx="507339" cy="507340"/>
          </a:xfrm>
          <a:prstGeom prst="ellipse">
            <a:avLst/>
          </a:prstGeom>
          <a:solidFill>
            <a:srgbClr val="FFFFFF"/>
          </a:solidFill>
          <a:ln w="12700">
            <a:solidFill>
              <a:srgbClr val="929292"/>
            </a:solidFill>
            <a:custDash>
              <a:ds d="100000" sp="200000"/>
            </a:custDash>
          </a:ln>
        </p:spPr>
        <p:txBody>
          <a:bodyPr lIns="50800" tIns="50800" rIns="50800" bIns="50800" anchor="ctr"/>
          <a:lstStyle/>
          <a:p>
            <a:pPr algn="l">
              <a:lnSpc>
                <a:spcPct val="110000"/>
              </a:lnSpc>
              <a:spcBef>
                <a:spcPts val="1200"/>
              </a:spcBef>
              <a:defRPr b="0" sz="2000">
                <a:latin typeface="+mj-lt"/>
                <a:ea typeface="+mj-ea"/>
                <a:cs typeface="+mj-cs"/>
                <a:sym typeface="Helvetica Neue Medium"/>
              </a:defRPr>
            </a:pPr>
          </a:p>
        </p:txBody>
      </p:sp>
      <p:sp>
        <p:nvSpPr>
          <p:cNvPr id="754" name="Círculo"/>
          <p:cNvSpPr/>
          <p:nvPr/>
        </p:nvSpPr>
        <p:spPr>
          <a:xfrm>
            <a:off x="8711513" y="2269638"/>
            <a:ext cx="507339" cy="507340"/>
          </a:xfrm>
          <a:prstGeom prst="ellipse">
            <a:avLst/>
          </a:prstGeom>
          <a:solidFill>
            <a:srgbClr val="FFFFFF"/>
          </a:solidFill>
          <a:ln w="12700">
            <a:solidFill>
              <a:srgbClr val="929292"/>
            </a:solidFill>
            <a:custDash>
              <a:ds d="100000" sp="200000"/>
            </a:custDash>
          </a:ln>
        </p:spPr>
        <p:txBody>
          <a:bodyPr lIns="50800" tIns="50800" rIns="50800" bIns="50800" anchor="ctr"/>
          <a:lstStyle/>
          <a:p>
            <a:pPr algn="l">
              <a:lnSpc>
                <a:spcPct val="110000"/>
              </a:lnSpc>
              <a:spcBef>
                <a:spcPts val="1200"/>
              </a:spcBef>
              <a:defRPr b="0" sz="2000">
                <a:latin typeface="+mj-lt"/>
                <a:ea typeface="+mj-ea"/>
                <a:cs typeface="+mj-cs"/>
                <a:sym typeface="Helvetica Neue Medium"/>
              </a:defRPr>
            </a:pPr>
          </a:p>
        </p:txBody>
      </p:sp>
      <p:pic>
        <p:nvPicPr>
          <p:cNvPr id="755" name="Imagem" descr="Imagem"/>
          <p:cNvPicPr>
            <a:picLocks noChangeAspect="1"/>
          </p:cNvPicPr>
          <p:nvPr/>
        </p:nvPicPr>
        <p:blipFill>
          <a:blip r:embed="rId2">
            <a:alphaModFix amt="20358"/>
            <a:extLst/>
          </a:blip>
          <a:srcRect l="0" t="0" r="0" b="0"/>
          <a:stretch>
            <a:fillRect/>
          </a:stretch>
        </p:blipFill>
        <p:spPr>
          <a:xfrm>
            <a:off x="4762500" y="3354602"/>
            <a:ext cx="2281439" cy="2281439"/>
          </a:xfrm>
          <a:prstGeom prst="rect">
            <a:avLst/>
          </a:prstGeom>
          <a:ln w="12700">
            <a:miter lim="400000"/>
          </a:ln>
        </p:spPr>
      </p:pic>
      <p:pic>
        <p:nvPicPr>
          <p:cNvPr id="756" name="Imagem" descr="Imagem"/>
          <p:cNvPicPr>
            <a:picLocks noChangeAspect="1"/>
          </p:cNvPicPr>
          <p:nvPr/>
        </p:nvPicPr>
        <p:blipFill>
          <a:blip r:embed="rId2">
            <a:alphaModFix amt="20358"/>
            <a:extLst/>
          </a:blip>
          <a:stretch>
            <a:fillRect/>
          </a:stretch>
        </p:blipFill>
        <p:spPr>
          <a:xfrm>
            <a:off x="7304780" y="3354602"/>
            <a:ext cx="2281439" cy="2281439"/>
          </a:xfrm>
          <a:prstGeom prst="rect">
            <a:avLst/>
          </a:prstGeom>
          <a:ln w="12700">
            <a:miter lim="400000"/>
          </a:ln>
        </p:spPr>
      </p:pic>
      <p:pic>
        <p:nvPicPr>
          <p:cNvPr id="757" name="Imagem" descr="Imagem"/>
          <p:cNvPicPr>
            <a:picLocks noChangeAspect="1"/>
          </p:cNvPicPr>
          <p:nvPr/>
        </p:nvPicPr>
        <p:blipFill>
          <a:blip r:embed="rId2">
            <a:alphaModFix amt="20358"/>
            <a:extLst/>
          </a:blip>
          <a:stretch>
            <a:fillRect/>
          </a:stretch>
        </p:blipFill>
        <p:spPr>
          <a:xfrm>
            <a:off x="9857444" y="3354602"/>
            <a:ext cx="2281439" cy="2281439"/>
          </a:xfrm>
          <a:prstGeom prst="rect">
            <a:avLst/>
          </a:prstGeom>
          <a:ln w="12700">
            <a:miter lim="400000"/>
          </a:ln>
        </p:spPr>
      </p:pic>
      <p:sp>
        <p:nvSpPr>
          <p:cNvPr id="758" name="Retângulo"/>
          <p:cNvSpPr/>
          <p:nvPr/>
        </p:nvSpPr>
        <p:spPr>
          <a:xfrm>
            <a:off x="4762500" y="6289522"/>
            <a:ext cx="7366000" cy="419845"/>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59" name="Retângulo"/>
          <p:cNvSpPr/>
          <p:nvPr/>
        </p:nvSpPr>
        <p:spPr>
          <a:xfrm>
            <a:off x="4762500" y="7320832"/>
            <a:ext cx="7366000" cy="419845"/>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60" name="Retângulo"/>
          <p:cNvSpPr/>
          <p:nvPr/>
        </p:nvSpPr>
        <p:spPr>
          <a:xfrm>
            <a:off x="4762500" y="8634658"/>
            <a:ext cx="7366000" cy="419845"/>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b="0" sz="1400"/>
            </a:pPr>
          </a:p>
        </p:txBody>
      </p:sp>
      <p:sp>
        <p:nvSpPr>
          <p:cNvPr id="761" name="Be sure to review the Human Interface Guidelines again."/>
          <p:cNvSpPr txBox="1"/>
          <p:nvPr/>
        </p:nvSpPr>
        <p:spPr>
          <a:xfrm>
            <a:off x="424996" y="8689556"/>
            <a:ext cx="3228346" cy="37536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lnSpc>
                <a:spcPts val="1500"/>
              </a:lnSpc>
              <a:spcBef>
                <a:spcPts val="1200"/>
              </a:spcBef>
              <a:defRPr b="0" sz="1200">
                <a:solidFill>
                  <a:srgbClr val="066ED0">
                    <a:alpha val="0"/>
                  </a:srgbClr>
                </a:solidFill>
              </a:defRPr>
            </a:pPr>
            <a:r>
              <a:t>Be sure to review the </a:t>
            </a:r>
            <a:r>
              <a:rPr>
                <a:hlinkClick r:id="rId3" invalidUrl="" action="" tgtFrame="" tooltip="" history="1" highlightClick="0" endSnd="0"/>
              </a:rPr>
              <a:t>Human Interface Guidelines</a:t>
            </a:r>
            <a:r>
              <a:t> again.</a:t>
            </a:r>
          </a:p>
        </p:txBody>
      </p:sp>
      <p:sp>
        <p:nvSpPr>
          <p:cNvPr id="762"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7" name="Video"/>
          <p:cNvSpPr txBox="1"/>
          <p:nvPr/>
        </p:nvSpPr>
        <p:spPr>
          <a:xfrm>
            <a:off x="8915400" y="1933600"/>
            <a:ext cx="690144"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10000"/>
              </a:lnSpc>
              <a:spcBef>
                <a:spcPts val="1000"/>
              </a:spcBef>
              <a:defRPr b="0" sz="1800">
                <a:solidFill>
                  <a:srgbClr val="0070C9"/>
                </a:solidFill>
                <a:hlinkClick r:id="rId2" invalidUrl="" action="" tgtFrame="" tooltip="" history="1" highlightClick="0" endSnd="0"/>
              </a:defRPr>
            </a:lvl1pPr>
          </a:lstStyle>
          <a:p>
            <a:pPr>
              <a:defRPr>
                <a:solidFill>
                  <a:srgbClr val="5E5E5E"/>
                </a:solidFill>
              </a:defRPr>
            </a:pPr>
            <a:r>
              <a:rPr>
                <a:solidFill>
                  <a:srgbClr val="0070C9"/>
                </a:solidFill>
                <a:hlinkClick r:id="rId2" invalidUrl="" action="" tgtFrame="" tooltip="" history="1" highlightClick="0" endSnd="0"/>
              </a:rPr>
              <a:t>Video</a:t>
            </a:r>
          </a:p>
        </p:txBody>
      </p:sp>
      <p:sp>
        <p:nvSpPr>
          <p:cNvPr id="768" name="this video"/>
          <p:cNvSpPr txBox="1"/>
          <p:nvPr/>
        </p:nvSpPr>
        <p:spPr>
          <a:xfrm>
            <a:off x="6437699" y="1350287"/>
            <a:ext cx="1001082" cy="273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spcBef>
                <a:spcPts val="1200"/>
              </a:spcBef>
              <a:defRPr b="0" sz="1800">
                <a:solidFill>
                  <a:srgbClr val="066ED0">
                    <a:alpha val="0"/>
                  </a:srgbClr>
                </a:solidFill>
                <a:hlinkClick r:id="rId3" invalidUrl="" action="" tgtFrame="" tooltip="" history="1" highlightClick="0" endSnd="0"/>
              </a:defRPr>
            </a:lvl1pPr>
          </a:lstStyle>
          <a:p>
            <a:pPr/>
            <a:r>
              <a:rPr>
                <a:hlinkClick r:id="rId3" invalidUrl="" action="" tgtFrame="" tooltip="" history="1" highlightClick="0" endSnd="0"/>
              </a:rPr>
              <a:t>this video</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prototype"/>
          <p:cNvSpPr txBox="1"/>
          <p:nvPr/>
        </p:nvSpPr>
        <p:spPr>
          <a:xfrm>
            <a:off x="7237341" y="1453220"/>
            <a:ext cx="880465" cy="1982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solidFill>
                  <a:srgbClr val="066ED0">
                    <a:alpha val="0"/>
                  </a:srgbClr>
                </a:solidFill>
                <a:hlinkClick r:id="rId2" invalidUrl="" action="" tgtFrame="" tooltip="" history="1" highlightClick="0" endSnd="0"/>
              </a:defRPr>
            </a:lvl1pPr>
          </a:lstStyle>
          <a:p>
            <a:pPr/>
            <a:r>
              <a:rPr>
                <a:hlinkClick r:id="rId2" invalidUrl="" action="" tgtFrame="" tooltip="" history="1" highlightClick="0" endSnd="0"/>
              </a:rPr>
              <a:t>prototype</a:t>
            </a:r>
          </a:p>
        </p:txBody>
      </p:sp>
      <p:sp>
        <p:nvSpPr>
          <p:cNvPr id="775" name="POP - Prototyping on Paper"/>
          <p:cNvSpPr txBox="1"/>
          <p:nvPr/>
        </p:nvSpPr>
        <p:spPr>
          <a:xfrm>
            <a:off x="7220804" y="1672539"/>
            <a:ext cx="2283766" cy="198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120000"/>
              </a:lnSpc>
              <a:spcBef>
                <a:spcPts val="1200"/>
              </a:spcBef>
              <a:defRPr b="0" sz="1400">
                <a:solidFill>
                  <a:srgbClr val="066ED0">
                    <a:alpha val="0"/>
                  </a:srgbClr>
                </a:solidFill>
                <a:hlinkClick r:id="rId3" invalidUrl="" action="" tgtFrame="" tooltip="" history="1" highlightClick="0" endSnd="0"/>
              </a:defRPr>
            </a:lvl1pPr>
          </a:lstStyle>
          <a:p>
            <a:pPr/>
            <a:r>
              <a:rPr>
                <a:hlinkClick r:id="rId3" invalidUrl="" action="" tgtFrame="" tooltip="" history="1" highlightClick="0" endSnd="0"/>
              </a:rPr>
              <a:t>POP - Prototyping on Paper</a:t>
            </a:r>
          </a:p>
        </p:txBody>
      </p:sp>
      <p:sp>
        <p:nvSpPr>
          <p:cNvPr id="776"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7" name="Download"/>
          <p:cNvSpPr txBox="1"/>
          <p:nvPr/>
        </p:nvSpPr>
        <p:spPr>
          <a:xfrm>
            <a:off x="6476085" y="2275789"/>
            <a:ext cx="967030" cy="299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spcBef>
                <a:spcPts val="1200"/>
              </a:spcBef>
              <a:defRPr b="0" sz="1400"/>
            </a:pPr>
            <a:r>
              <a:rPr>
                <a:solidFill>
                  <a:srgbClr val="0070C9"/>
                </a:solidFill>
                <a:hlinkClick r:id="rId4" invalidUrl="" action="" tgtFrame="" tooltip="" history="1" highlightClick="0" endSnd="0"/>
              </a:rPr>
              <a:t>Download</a:t>
            </a:r>
            <a:r>
              <a:t> </a:t>
            </a:r>
          </a:p>
        </p:txBody>
      </p:sp>
      <p:pic>
        <p:nvPicPr>
          <p:cNvPr id="778" name="xcode-prototype.m4v" descr="xcode-prototype.m4v"/>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9129854" y="4196629"/>
            <a:ext cx="1554871" cy="3372008"/>
          </a:xfrm>
          <a:prstGeom prst="rect">
            <a:avLst/>
          </a:prstGeom>
          <a:ln w="12700">
            <a:miter lim="400000"/>
          </a:ln>
        </p:spPr>
      </p:pic>
      <p:sp>
        <p:nvSpPr>
          <p:cNvPr id="779" name="Tap or click to play the videos or download the iPad prototype and the iPhone prototype Keynote files for viewing."/>
          <p:cNvSpPr txBox="1"/>
          <p:nvPr/>
        </p:nvSpPr>
        <p:spPr>
          <a:xfrm>
            <a:off x="4773286" y="7957306"/>
            <a:ext cx="6904895" cy="4410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lnSpc>
                <a:spcPct val="120000"/>
              </a:lnSpc>
              <a:spcBef>
                <a:spcPts val="1200"/>
              </a:spcBef>
              <a:defRPr b="0" sz="1400"/>
            </a:pPr>
            <a:r>
              <a:t>Tap or click to play the videos or download the iPad </a:t>
            </a:r>
            <a:r>
              <a:rPr>
                <a:solidFill>
                  <a:srgbClr val="0070C9"/>
                </a:solidFill>
                <a:hlinkClick r:id="rId8" invalidUrl="" action="" tgtFrame="" tooltip="" history="1" highlightClick="0" endSnd="0"/>
              </a:rPr>
              <a:t>prototype</a:t>
            </a:r>
            <a:r>
              <a:t> and the iPhone </a:t>
            </a:r>
            <a:r>
              <a:rPr>
                <a:solidFill>
                  <a:srgbClr val="0070C9"/>
                </a:solidFill>
                <a:hlinkClick r:id="rId2" invalidUrl="" action="" tgtFrame="" tooltip="" history="1" highlightClick="0" endSnd="0"/>
              </a:rPr>
              <a:t>prototype</a:t>
            </a:r>
            <a:r>
              <a:t> Keynote files for viewing.</a:t>
            </a:r>
          </a:p>
        </p:txBody>
      </p:sp>
      <p:pic>
        <p:nvPicPr>
          <p:cNvPr id="780" name="playgrounds-prototype.m4v" descr="playgrounds-prototype.m4v"/>
          <p:cNvPicPr>
            <a:picLocks noChangeAspect="0"/>
          </p:cNvPicPr>
          <p:nvPr>
            <a:videoFile r:link="rId9"/>
            <p:extLst>
              <p:ext uri="{DAA4B4D4-6D71-4841-9C94-3DE7FCFB9230}">
                <p14:media xmlns:p14="http://schemas.microsoft.com/office/powerpoint/2010/main" r:embed="rId10"/>
              </p:ext>
            </p:extLst>
          </p:nvPr>
        </p:nvPicPr>
        <p:blipFill>
          <a:blip r:embed="rId11">
            <a:extLst/>
          </a:blip>
          <a:stretch>
            <a:fillRect/>
          </a:stretch>
        </p:blipFill>
        <p:spPr>
          <a:xfrm>
            <a:off x="5048997" y="2836503"/>
            <a:ext cx="3227934" cy="4303911"/>
          </a:xfrm>
          <a:prstGeom prst="rect">
            <a:avLst/>
          </a:prstGeom>
          <a:ln w="12700">
            <a:miter lim="400000"/>
          </a:ln>
        </p:spPr>
      </p:pic>
      <p:grpSp>
        <p:nvGrpSpPr>
          <p:cNvPr id="783" name="Grupo"/>
          <p:cNvGrpSpPr/>
          <p:nvPr/>
        </p:nvGrpSpPr>
        <p:grpSpPr>
          <a:xfrm>
            <a:off x="4734839" y="2284652"/>
            <a:ext cx="6053155" cy="5407614"/>
            <a:chOff x="0" y="0"/>
            <a:chExt cx="6053154" cy="5407612"/>
          </a:xfrm>
        </p:grpSpPr>
        <p:pic>
          <p:nvPicPr>
            <p:cNvPr id="781" name="170824_iPhoneX_PF_V_Svr_Shell_2000-30451.png" descr="170824_iPhoneX_PF_V_Svr_Shell_2000-30451.png"/>
            <p:cNvPicPr>
              <a:picLocks noChangeAspect="1"/>
            </p:cNvPicPr>
            <p:nvPr/>
          </p:nvPicPr>
          <p:blipFill>
            <a:blip r:embed="rId12">
              <a:extLst/>
            </a:blip>
            <a:stretch>
              <a:fillRect/>
            </a:stretch>
          </p:blipFill>
          <p:spPr>
            <a:xfrm>
              <a:off x="4291744" y="1834807"/>
              <a:ext cx="1761411" cy="3526347"/>
            </a:xfrm>
            <a:prstGeom prst="rect">
              <a:avLst/>
            </a:prstGeom>
            <a:ln w="12700" cap="flat">
              <a:noFill/>
              <a:miter lim="400000"/>
            </a:ln>
            <a:effectLst>
              <a:outerShdw sx="100000" sy="100000" kx="0" ky="0" algn="b" rotWithShape="0" blurRad="355600" dist="0" dir="0">
                <a:srgbClr val="000000">
                  <a:alpha val="59757"/>
                </a:srgbClr>
              </a:outerShdw>
            </a:effectLst>
          </p:spPr>
        </p:pic>
        <p:pic>
          <p:nvPicPr>
            <p:cNvPr id="782" name="iPad6thGen-Svr-PFHrzL_Shell.png" descr="iPad6thGen-Svr-PFHrzL_Shell.png"/>
            <p:cNvPicPr>
              <a:picLocks noChangeAspect="1"/>
            </p:cNvPicPr>
            <p:nvPr/>
          </p:nvPicPr>
          <p:blipFill>
            <a:blip r:embed="rId13">
              <a:extLst/>
            </a:blip>
            <a:stretch>
              <a:fillRect/>
            </a:stretch>
          </p:blipFill>
          <p:spPr>
            <a:xfrm rot="5400000">
              <a:off x="-775683" y="775682"/>
              <a:ext cx="5407614" cy="3856249"/>
            </a:xfrm>
            <a:prstGeom prst="rect">
              <a:avLst/>
            </a:prstGeom>
            <a:ln w="12700" cap="flat">
              <a:noFill/>
              <a:miter lim="400000"/>
            </a:ln>
            <a:effectLst>
              <a:outerShdw sx="100000" sy="100000" kx="0" ky="0" algn="b" rotWithShape="0" blurRad="355600" dist="0" dir="0">
                <a:srgbClr val="000000">
                  <a:alpha val="45056"/>
                </a:srgbClr>
              </a:outerShdw>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033" fill="hold"/>
                                        <p:tgtEl>
                                          <p:spTgt spid="780"/>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53933" fill="hold"/>
                                        <p:tgtEl>
                                          <p:spTgt spid="77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778"/>
                </p:tgtEl>
              </p:cMediaNode>
            </p:video>
            <p:seq concurrent="1" prevAc="none" nextAc="seek">
              <p:cTn id="12" evtFilter="cancelBubble" nodeType="interactiveSeq" restart="whenNotActive" fill="hold">
                <p:stCondLst>
                  <p:cond delay="0" evt="onClick">
                    <p:tgtEl>
                      <p:spTgt spid="778"/>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778"/>
                                        </p:tgtEl>
                                      </p:cBhvr>
                                    </p:cmd>
                                  </p:childTnLst>
                                </p:cTn>
                              </p:par>
                            </p:childTnLst>
                          </p:cTn>
                        </p:par>
                      </p:childTnLst>
                    </p:cTn>
                  </p:par>
                </p:childTnLst>
              </p:cTn>
              <p:nextCondLst>
                <p:cond delay="0" evt="onClick">
                  <p:tgtEl>
                    <p:spTgt spid="778"/>
                  </p:tgtEl>
                </p:cond>
              </p:nextCondLst>
            </p:seq>
            <p:video fullScrn="0">
              <p:cMediaNode mute="0" showWhenStopped="1" numSld="1" vol="100000">
                <p:cTn id="17" fill="hold" display="0">
                  <p:stCondLst>
                    <p:cond delay="indefinite"/>
                  </p:stCondLst>
                </p:cTn>
                <p:tgtEl>
                  <p:spTgt spid="780"/>
                </p:tgtEl>
              </p:cMediaNode>
            </p:video>
            <p:seq concurrent="1" prevAc="none" nextAc="seek">
              <p:cTn id="18" evtFilter="cancelBubble" nodeType="interactiveSeq" restart="whenNotActive" fill="hold">
                <p:stCondLst>
                  <p:cond delay="0" evt="onClick">
                    <p:tgtEl>
                      <p:spTgt spid="780"/>
                    </p:tgtEl>
                  </p:cond>
                </p:stCondLst>
                <p:endSync delay="0" evt="end">
                  <p:rtn val="all"/>
                </p:endSync>
                <p:childTnLst>
                  <p:par>
                    <p:cTn id="19" fill="hold">
                      <p:stCondLst>
                        <p:cond delay="0"/>
                      </p:stCondLst>
                      <p:childTnLst>
                        <p:par>
                          <p:cTn id="20" fill="hold">
                            <p:stCondLst>
                              <p:cond delay="0"/>
                            </p:stCondLst>
                            <p:childTnLst>
                              <p:par>
                                <p:cTn id="21" presetClass="mediacall" nodeType="clickEffect" presetSubtype="0" presetID="2" fill="hold">
                                  <p:stCondLst>
                                    <p:cond delay="0"/>
                                  </p:stCondLst>
                                  <p:childTnLst>
                                    <p:cmd type="call" cmd="togglePause">
                                      <p:cBhvr>
                                        <p:cTn id="22" dur="1" fill="hold"/>
                                        <p:tgtEl>
                                          <p:spTgt spid="780"/>
                                        </p:tgtEl>
                                      </p:cBhvr>
                                    </p:cmd>
                                  </p:childTnLst>
                                </p:cTn>
                              </p:par>
                            </p:childTnLst>
                          </p:cTn>
                        </p:par>
                      </p:childTnLst>
                    </p:cTn>
                  </p:par>
                </p:childTnLst>
              </p:cTn>
              <p:nextCondLst>
                <p:cond delay="0" evt="onClick">
                  <p:tgtEl>
                    <p:spTgt spid="78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6" name="Download"/>
          <p:cNvSpPr txBox="1"/>
          <p:nvPr/>
        </p:nvSpPr>
        <p:spPr>
          <a:xfrm>
            <a:off x="6493933" y="1038444"/>
            <a:ext cx="974980" cy="396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1500">
                <a:solidFill>
                  <a:srgbClr val="0070C9"/>
                </a:solidFill>
                <a:hlinkClick r:id="rId2" invalidUrl="" action="" tgtFrame="" tooltip="" history="1" highlightClick="0" endSnd="0"/>
              </a:defRPr>
            </a:lvl1pPr>
          </a:lstStyle>
          <a:p>
            <a:pPr>
              <a:defRPr>
                <a:solidFill>
                  <a:srgbClr val="000000"/>
                </a:solidFill>
              </a:defRPr>
            </a:pPr>
            <a:r>
              <a:rPr>
                <a:solidFill>
                  <a:srgbClr val="0070C9"/>
                </a:solidFill>
                <a:hlinkClick r:id="rId2" invalidUrl="" action="" tgtFrame="" tooltip="" history="1" highlightClick="0" endSnd="0"/>
              </a:rPr>
              <a:t>Download</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Retângulo"/>
          <p:cNvSpPr/>
          <p:nvPr/>
        </p:nvSpPr>
        <p:spPr>
          <a:xfrm>
            <a:off x="4762500" y="2580223"/>
            <a:ext cx="7361942" cy="1413137"/>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b="0" sz="1400"/>
            </a:pPr>
          </a:p>
        </p:txBody>
      </p:sp>
      <p:sp>
        <p:nvSpPr>
          <p:cNvPr id="789" name="Retângulo"/>
          <p:cNvSpPr/>
          <p:nvPr/>
        </p:nvSpPr>
        <p:spPr>
          <a:xfrm>
            <a:off x="4762500" y="5027089"/>
            <a:ext cx="7361942" cy="1426622"/>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b="0" sz="1400"/>
            </a:pPr>
          </a:p>
        </p:txBody>
      </p:sp>
      <p:sp>
        <p:nvSpPr>
          <p:cNvPr id="790" name="Retângulo"/>
          <p:cNvSpPr/>
          <p:nvPr/>
        </p:nvSpPr>
        <p:spPr>
          <a:xfrm>
            <a:off x="4762500" y="7507823"/>
            <a:ext cx="7361942" cy="1408441"/>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b="0" sz="1400"/>
            </a:pPr>
          </a:p>
        </p:txBody>
      </p:sp>
      <p:sp>
        <p:nvSpPr>
          <p:cNvPr id="791"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Número do Slide"/>
          <p:cNvSpPr txBox="1"/>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Retângulo"/>
          <p:cNvSpPr/>
          <p:nvPr/>
        </p:nvSpPr>
        <p:spPr>
          <a:xfrm>
            <a:off x="4762500" y="1805523"/>
            <a:ext cx="7361942" cy="1305650"/>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b="0" sz="1400"/>
            </a:pPr>
          </a:p>
        </p:txBody>
      </p:sp>
      <p:sp>
        <p:nvSpPr>
          <p:cNvPr id="794" name="Retângulo"/>
          <p:cNvSpPr/>
          <p:nvPr/>
        </p:nvSpPr>
        <p:spPr>
          <a:xfrm>
            <a:off x="4762500" y="3617389"/>
            <a:ext cx="7361942" cy="1386944"/>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b="0" sz="1400"/>
            </a:pPr>
          </a:p>
        </p:txBody>
      </p:sp>
      <p:sp>
        <p:nvSpPr>
          <p:cNvPr id="795"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Retângulo"/>
          <p:cNvSpPr/>
          <p:nvPr/>
        </p:nvSpPr>
        <p:spPr>
          <a:xfrm>
            <a:off x="4787384" y="2690697"/>
            <a:ext cx="7366001" cy="825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b="0" sz="1400"/>
            </a:pPr>
          </a:p>
        </p:txBody>
      </p:sp>
      <p:sp>
        <p:nvSpPr>
          <p:cNvPr id="800" name="Retângulo"/>
          <p:cNvSpPr/>
          <p:nvPr/>
        </p:nvSpPr>
        <p:spPr>
          <a:xfrm>
            <a:off x="4787384" y="4014746"/>
            <a:ext cx="7366001" cy="825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b="0" sz="1400"/>
            </a:pPr>
          </a:p>
        </p:txBody>
      </p:sp>
      <p:sp>
        <p:nvSpPr>
          <p:cNvPr id="801" name="Retângulo"/>
          <p:cNvSpPr/>
          <p:nvPr/>
        </p:nvSpPr>
        <p:spPr>
          <a:xfrm>
            <a:off x="4787384" y="5338795"/>
            <a:ext cx="7366001" cy="825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b="0" sz="1400"/>
            </a:pPr>
          </a:p>
        </p:txBody>
      </p:sp>
      <p:sp>
        <p:nvSpPr>
          <p:cNvPr id="802" name="Retângulo"/>
          <p:cNvSpPr/>
          <p:nvPr/>
        </p:nvSpPr>
        <p:spPr>
          <a:xfrm>
            <a:off x="4787384" y="6662843"/>
            <a:ext cx="7366001" cy="825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b="0" sz="1400"/>
            </a:pPr>
          </a:p>
        </p:txBody>
      </p:sp>
      <p:sp>
        <p:nvSpPr>
          <p:cNvPr id="803" name="Retângulo"/>
          <p:cNvSpPr/>
          <p:nvPr/>
        </p:nvSpPr>
        <p:spPr>
          <a:xfrm>
            <a:off x="4787384" y="7986892"/>
            <a:ext cx="7366001" cy="825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b="0" sz="1400"/>
            </a:pPr>
          </a:p>
        </p:txBody>
      </p:sp>
      <p:sp>
        <p:nvSpPr>
          <p:cNvPr id="804"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7" name="Retângulo"/>
          <p:cNvSpPr/>
          <p:nvPr/>
        </p:nvSpPr>
        <p:spPr>
          <a:xfrm>
            <a:off x="4762500" y="2528383"/>
            <a:ext cx="7366000" cy="952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b="0" sz="1400"/>
            </a:pPr>
          </a:p>
        </p:txBody>
      </p:sp>
      <p:sp>
        <p:nvSpPr>
          <p:cNvPr id="808" name="Retângulo"/>
          <p:cNvSpPr/>
          <p:nvPr/>
        </p:nvSpPr>
        <p:spPr>
          <a:xfrm>
            <a:off x="4762500" y="4165986"/>
            <a:ext cx="7366000" cy="952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b="0" sz="1400"/>
            </a:pPr>
          </a:p>
        </p:txBody>
      </p:sp>
      <p:sp>
        <p:nvSpPr>
          <p:cNvPr id="809" name="Retângulo"/>
          <p:cNvSpPr/>
          <p:nvPr/>
        </p:nvSpPr>
        <p:spPr>
          <a:xfrm>
            <a:off x="4762500" y="5828989"/>
            <a:ext cx="7366000" cy="952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b="0" sz="1400"/>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Retângulo"/>
          <p:cNvSpPr/>
          <p:nvPr/>
        </p:nvSpPr>
        <p:spPr>
          <a:xfrm>
            <a:off x="4762500" y="5868110"/>
            <a:ext cx="7361942" cy="2957484"/>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b="0" sz="1400"/>
            </a:pPr>
          </a:p>
        </p:txBody>
      </p:sp>
      <p:sp>
        <p:nvSpPr>
          <p:cNvPr id="812" name="Retângulo"/>
          <p:cNvSpPr/>
          <p:nvPr/>
        </p:nvSpPr>
        <p:spPr>
          <a:xfrm>
            <a:off x="4762500" y="3833653"/>
            <a:ext cx="7361942" cy="602830"/>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b="0" sz="1400"/>
            </a:pPr>
          </a:p>
        </p:txBody>
      </p:sp>
      <p:sp>
        <p:nvSpPr>
          <p:cNvPr id="813"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19" name="Grupo"/>
          <p:cNvGrpSpPr/>
          <p:nvPr/>
        </p:nvGrpSpPr>
        <p:grpSpPr>
          <a:xfrm>
            <a:off x="4704576" y="4810053"/>
            <a:ext cx="3248079" cy="561435"/>
            <a:chOff x="15189" y="0"/>
            <a:chExt cx="3248078" cy="561434"/>
          </a:xfrm>
        </p:grpSpPr>
        <p:sp>
          <p:nvSpPr>
            <p:cNvPr id="814" name="Estrela"/>
            <p:cNvSpPr/>
            <p:nvPr/>
          </p:nvSpPr>
          <p:spPr>
            <a:xfrm>
              <a:off x="15189"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815" name="Estrela"/>
            <p:cNvSpPr/>
            <p:nvPr/>
          </p:nvSpPr>
          <p:spPr>
            <a:xfrm>
              <a:off x="679627"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816" name="Estrela"/>
            <p:cNvSpPr/>
            <p:nvPr/>
          </p:nvSpPr>
          <p:spPr>
            <a:xfrm>
              <a:off x="1344066" y="0"/>
              <a:ext cx="590327"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817" name="Estrela"/>
            <p:cNvSpPr/>
            <p:nvPr/>
          </p:nvSpPr>
          <p:spPr>
            <a:xfrm>
              <a:off x="2008503"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818" name="Estrela"/>
            <p:cNvSpPr/>
            <p:nvPr/>
          </p:nvSpPr>
          <p:spPr>
            <a:xfrm>
              <a:off x="2672941" y="0"/>
              <a:ext cx="590327"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Retângulo"/>
          <p:cNvSpPr/>
          <p:nvPr/>
        </p:nvSpPr>
        <p:spPr>
          <a:xfrm>
            <a:off x="4762500" y="1092280"/>
            <a:ext cx="7366000" cy="127000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b="0" sz="1400"/>
            </a:pPr>
          </a:p>
        </p:txBody>
      </p:sp>
      <p:sp>
        <p:nvSpPr>
          <p:cNvPr id="822" name="Retângulo"/>
          <p:cNvSpPr/>
          <p:nvPr/>
        </p:nvSpPr>
        <p:spPr>
          <a:xfrm>
            <a:off x="4762500" y="3247405"/>
            <a:ext cx="7366000" cy="127000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b="0" sz="1400"/>
            </a:pPr>
          </a:p>
        </p:txBody>
      </p:sp>
      <p:sp>
        <p:nvSpPr>
          <p:cNvPr id="823" name="Retângulo"/>
          <p:cNvSpPr/>
          <p:nvPr/>
        </p:nvSpPr>
        <p:spPr>
          <a:xfrm>
            <a:off x="4762500" y="5402529"/>
            <a:ext cx="7366000" cy="127000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b="0" sz="1400"/>
            </a:pPr>
          </a:p>
        </p:txBody>
      </p:sp>
      <p:sp>
        <p:nvSpPr>
          <p:cNvPr id="824" name="Retângulo"/>
          <p:cNvSpPr/>
          <p:nvPr/>
        </p:nvSpPr>
        <p:spPr>
          <a:xfrm>
            <a:off x="4762500" y="7557654"/>
            <a:ext cx="7366000" cy="127000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b="0" sz="1400"/>
            </a:pPr>
          </a:p>
        </p:txBody>
      </p:sp>
      <p:sp>
        <p:nvSpPr>
          <p:cNvPr id="825"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7" name="Número do Slid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9" name="Apple_Logo_blk.pdf" descr="Apple_Logo_blk.pdf"/>
          <p:cNvPicPr>
            <a:picLocks noChangeAspect="1"/>
          </p:cNvPicPr>
          <p:nvPr/>
        </p:nvPicPr>
        <p:blipFill>
          <a:blip r:embed="rId2">
            <a:extLst/>
          </a:blip>
          <a:stretch>
            <a:fillRect/>
          </a:stretch>
        </p:blipFill>
        <p:spPr>
          <a:xfrm>
            <a:off x="6173783" y="4182144"/>
            <a:ext cx="657235" cy="805112"/>
          </a:xfrm>
          <a:prstGeom prst="rect">
            <a:avLst/>
          </a:prstGeom>
          <a:ln w="12700">
            <a:miter lim="400000"/>
          </a:ln>
        </p:spPr>
      </p:pic>
      <p:sp>
        <p:nvSpPr>
          <p:cNvPr id="830" name="© 2020 Apple Inc. All rights reserved. Apple, the Apple logo, FaceTime, iPad, iPhone, Keynote, Mac, Siri, and Xcode are trademarks of Apple Inc., registered in the U.S. and other countries. App Store is a service mark of Apple Inc., registered in the U.S"/>
          <p:cNvSpPr txBox="1"/>
          <p:nvPr/>
        </p:nvSpPr>
        <p:spPr>
          <a:xfrm>
            <a:off x="794986" y="8847951"/>
            <a:ext cx="11414829" cy="552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457200">
              <a:lnSpc>
                <a:spcPts val="1200"/>
              </a:lnSpc>
              <a:spcBef>
                <a:spcPts val="700"/>
              </a:spcBef>
              <a:defRPr b="0" sz="900"/>
            </a:pPr>
            <a:r>
              <a:t>© 2020 Apple Inc. All rights reserved. Apple, the Apple logo, FaceTime, iPad, iPhone, Keynote, Mac, Siri, and Xcode are trademarks of Apple Inc., registered in the U.S. and other countries. App Store is a service mark of Apple Inc., registered in the U.S. and other countries. The Bluetooth</a:t>
            </a:r>
            <a:r>
              <a:rPr baseline="31999"/>
              <a:t>®</a:t>
            </a:r>
            <a:r>
              <a:t> word mark and logos are registered trademarks owned by Bluetooth SIG, Inc. and any use of such marks by Apple is under license. IOS is a trademark or registered trademark of Cisco in the U.S. and other countries and is used under license. Other product and company names mentioned herein may be trademarks of their respective companies. July 2020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Retângulo"/>
          <p:cNvSpPr/>
          <p:nvPr/>
        </p:nvSpPr>
        <p:spPr>
          <a:xfrm>
            <a:off x="4775200" y="5114311"/>
            <a:ext cx="7336542" cy="1268550"/>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b="0" sz="1400"/>
            </a:pPr>
          </a:p>
        </p:txBody>
      </p:sp>
      <p:sp>
        <p:nvSpPr>
          <p:cNvPr id="649" name="Retângulo"/>
          <p:cNvSpPr/>
          <p:nvPr/>
        </p:nvSpPr>
        <p:spPr>
          <a:xfrm>
            <a:off x="4775200" y="7538175"/>
            <a:ext cx="7336542" cy="1268550"/>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b="0" sz="1400"/>
            </a:pPr>
          </a:p>
        </p:txBody>
      </p:sp>
      <p:sp>
        <p:nvSpPr>
          <p:cNvPr id="650" name="Retângulo"/>
          <p:cNvSpPr/>
          <p:nvPr/>
        </p:nvSpPr>
        <p:spPr>
          <a:xfrm>
            <a:off x="4775200" y="2690447"/>
            <a:ext cx="7336542" cy="1268550"/>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b="0" sz="1400"/>
            </a:pPr>
          </a:p>
        </p:txBody>
      </p:sp>
      <p:sp>
        <p:nvSpPr>
          <p:cNvPr id="651" name="Número do Slide"/>
          <p:cNvSpPr txBox="1"/>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3" name="Imagem" descr="Imagem"/>
          <p:cNvPicPr>
            <a:picLocks noChangeAspect="1"/>
          </p:cNvPicPr>
          <p:nvPr/>
        </p:nvPicPr>
        <p:blipFill>
          <a:blip r:embed="rId2">
            <a:extLst/>
          </a:blip>
          <a:srcRect l="469" t="0" r="469" b="0"/>
          <a:stretch>
            <a:fillRect/>
          </a:stretch>
        </p:blipFill>
        <p:spPr>
          <a:xfrm>
            <a:off x="4770204" y="2737092"/>
            <a:ext cx="825501" cy="825501"/>
          </a:xfrm>
          <a:custGeom>
            <a:avLst/>
            <a:gdLst/>
            <a:ahLst/>
            <a:cxnLst>
              <a:cxn ang="0">
                <a:pos x="wd2" y="hd2"/>
              </a:cxn>
              <a:cxn ang="5400000">
                <a:pos x="wd2" y="hd2"/>
              </a:cxn>
              <a:cxn ang="10800000">
                <a:pos x="wd2" y="hd2"/>
              </a:cxn>
              <a:cxn ang="16200000">
                <a:pos x="wd2" y="hd2"/>
              </a:cxn>
            </a:cxnLst>
            <a:rect l="0" t="0" r="r" b="b"/>
            <a:pathLst>
              <a:path w="21598" h="21598" fill="norm" stroke="1"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pic>
        <p:nvPicPr>
          <p:cNvPr id="654" name="Imagem" descr="Imagem"/>
          <p:cNvPicPr>
            <a:picLocks noChangeAspect="1"/>
          </p:cNvPicPr>
          <p:nvPr/>
        </p:nvPicPr>
        <p:blipFill>
          <a:blip r:embed="rId2">
            <a:extLst/>
          </a:blip>
          <a:srcRect l="469" t="0" r="469" b="0"/>
          <a:stretch>
            <a:fillRect/>
          </a:stretch>
        </p:blipFill>
        <p:spPr>
          <a:xfrm>
            <a:off x="4770204" y="4026584"/>
            <a:ext cx="825501" cy="825501"/>
          </a:xfrm>
          <a:custGeom>
            <a:avLst/>
            <a:gdLst/>
            <a:ahLst/>
            <a:cxnLst>
              <a:cxn ang="0">
                <a:pos x="wd2" y="hd2"/>
              </a:cxn>
              <a:cxn ang="5400000">
                <a:pos x="wd2" y="hd2"/>
              </a:cxn>
              <a:cxn ang="10800000">
                <a:pos x="wd2" y="hd2"/>
              </a:cxn>
              <a:cxn ang="16200000">
                <a:pos x="wd2" y="hd2"/>
              </a:cxn>
            </a:cxnLst>
            <a:rect l="0" t="0" r="r" b="b"/>
            <a:pathLst>
              <a:path w="21598" h="21598" fill="norm" stroke="1"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pic>
        <p:nvPicPr>
          <p:cNvPr id="655" name="Imagem" descr="Imagem"/>
          <p:cNvPicPr>
            <a:picLocks noChangeAspect="1"/>
          </p:cNvPicPr>
          <p:nvPr/>
        </p:nvPicPr>
        <p:blipFill>
          <a:blip r:embed="rId2">
            <a:extLst/>
          </a:blip>
          <a:srcRect l="469" t="0" r="469" b="0"/>
          <a:stretch>
            <a:fillRect/>
          </a:stretch>
        </p:blipFill>
        <p:spPr>
          <a:xfrm>
            <a:off x="4770204" y="5327650"/>
            <a:ext cx="825501" cy="825501"/>
          </a:xfrm>
          <a:custGeom>
            <a:avLst/>
            <a:gdLst/>
            <a:ahLst/>
            <a:cxnLst>
              <a:cxn ang="0">
                <a:pos x="wd2" y="hd2"/>
              </a:cxn>
              <a:cxn ang="5400000">
                <a:pos x="wd2" y="hd2"/>
              </a:cxn>
              <a:cxn ang="10800000">
                <a:pos x="wd2" y="hd2"/>
              </a:cxn>
              <a:cxn ang="16200000">
                <a:pos x="wd2" y="hd2"/>
              </a:cxn>
            </a:cxnLst>
            <a:rect l="0" t="0" r="r" b="b"/>
            <a:pathLst>
              <a:path w="21598" h="21598" fill="norm" stroke="1"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pic>
        <p:nvPicPr>
          <p:cNvPr id="656" name="Imagem" descr="Imagem"/>
          <p:cNvPicPr>
            <a:picLocks noChangeAspect="1"/>
          </p:cNvPicPr>
          <p:nvPr/>
        </p:nvPicPr>
        <p:blipFill>
          <a:blip r:embed="rId2">
            <a:extLst/>
          </a:blip>
          <a:srcRect l="469" t="0" r="469" b="0"/>
          <a:stretch>
            <a:fillRect/>
          </a:stretch>
        </p:blipFill>
        <p:spPr>
          <a:xfrm>
            <a:off x="4770204" y="6628715"/>
            <a:ext cx="825501" cy="825501"/>
          </a:xfrm>
          <a:custGeom>
            <a:avLst/>
            <a:gdLst/>
            <a:ahLst/>
            <a:cxnLst>
              <a:cxn ang="0">
                <a:pos x="wd2" y="hd2"/>
              </a:cxn>
              <a:cxn ang="5400000">
                <a:pos x="wd2" y="hd2"/>
              </a:cxn>
              <a:cxn ang="10800000">
                <a:pos x="wd2" y="hd2"/>
              </a:cxn>
              <a:cxn ang="16200000">
                <a:pos x="wd2" y="hd2"/>
              </a:cxn>
            </a:cxnLst>
            <a:rect l="0" t="0" r="r" b="b"/>
            <a:pathLst>
              <a:path w="21598" h="21598" fill="norm" stroke="1"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pic>
        <p:nvPicPr>
          <p:cNvPr id="657" name="Imagem" descr="Imagem"/>
          <p:cNvPicPr>
            <a:picLocks noChangeAspect="1"/>
          </p:cNvPicPr>
          <p:nvPr/>
        </p:nvPicPr>
        <p:blipFill>
          <a:blip r:embed="rId2">
            <a:extLst/>
          </a:blip>
          <a:srcRect l="469" t="0" r="469" b="0"/>
          <a:stretch>
            <a:fillRect/>
          </a:stretch>
        </p:blipFill>
        <p:spPr>
          <a:xfrm>
            <a:off x="4770204" y="7929781"/>
            <a:ext cx="825501" cy="825501"/>
          </a:xfrm>
          <a:custGeom>
            <a:avLst/>
            <a:gdLst/>
            <a:ahLst/>
            <a:cxnLst>
              <a:cxn ang="0">
                <a:pos x="wd2" y="hd2"/>
              </a:cxn>
              <a:cxn ang="5400000">
                <a:pos x="wd2" y="hd2"/>
              </a:cxn>
              <a:cxn ang="10800000">
                <a:pos x="wd2" y="hd2"/>
              </a:cxn>
              <a:cxn ang="16200000">
                <a:pos x="wd2" y="hd2"/>
              </a:cxn>
            </a:cxnLst>
            <a:rect l="0" t="0" r="r" b="b"/>
            <a:pathLst>
              <a:path w="21598" h="21598" fill="norm" stroke="1"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sp>
        <p:nvSpPr>
          <p:cNvPr id="658" name="App purpose:"/>
          <p:cNvSpPr/>
          <p:nvPr/>
        </p:nvSpPr>
        <p:spPr>
          <a:xfrm>
            <a:off x="5815576" y="2757646"/>
            <a:ext cx="2601458"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App purpose: </a:t>
            </a:r>
          </a:p>
        </p:txBody>
      </p:sp>
      <p:sp>
        <p:nvSpPr>
          <p:cNvPr id="659" name="I like this app because . . ."/>
          <p:cNvSpPr/>
          <p:nvPr/>
        </p:nvSpPr>
        <p:spPr>
          <a:xfrm>
            <a:off x="8658586" y="2757646"/>
            <a:ext cx="3633234"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I like this app because . . .</a:t>
            </a:r>
          </a:p>
        </p:txBody>
      </p:sp>
      <p:sp>
        <p:nvSpPr>
          <p:cNvPr id="660" name="App purpose:"/>
          <p:cNvSpPr/>
          <p:nvPr/>
        </p:nvSpPr>
        <p:spPr>
          <a:xfrm>
            <a:off x="5815576" y="4047138"/>
            <a:ext cx="2601458"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App purpose: </a:t>
            </a:r>
          </a:p>
        </p:txBody>
      </p:sp>
      <p:sp>
        <p:nvSpPr>
          <p:cNvPr id="661" name="I like this app because . . ."/>
          <p:cNvSpPr/>
          <p:nvPr/>
        </p:nvSpPr>
        <p:spPr>
          <a:xfrm>
            <a:off x="8658586" y="4047138"/>
            <a:ext cx="3633234"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I like this app because . . .</a:t>
            </a:r>
          </a:p>
        </p:txBody>
      </p:sp>
      <p:sp>
        <p:nvSpPr>
          <p:cNvPr id="662" name="App purpose:"/>
          <p:cNvSpPr/>
          <p:nvPr/>
        </p:nvSpPr>
        <p:spPr>
          <a:xfrm>
            <a:off x="5815576" y="5348204"/>
            <a:ext cx="2601458"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App purpose: </a:t>
            </a:r>
          </a:p>
        </p:txBody>
      </p:sp>
      <p:sp>
        <p:nvSpPr>
          <p:cNvPr id="663" name="I like this app because . . ."/>
          <p:cNvSpPr/>
          <p:nvPr/>
        </p:nvSpPr>
        <p:spPr>
          <a:xfrm>
            <a:off x="8658586" y="5348204"/>
            <a:ext cx="3633234"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I like this app because . . .</a:t>
            </a:r>
          </a:p>
        </p:txBody>
      </p:sp>
      <p:sp>
        <p:nvSpPr>
          <p:cNvPr id="664" name="App purpose:"/>
          <p:cNvSpPr/>
          <p:nvPr/>
        </p:nvSpPr>
        <p:spPr>
          <a:xfrm>
            <a:off x="5815576" y="6649270"/>
            <a:ext cx="2601458" cy="784393"/>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App purpose: </a:t>
            </a:r>
          </a:p>
        </p:txBody>
      </p:sp>
      <p:sp>
        <p:nvSpPr>
          <p:cNvPr id="665" name="I like this app because . . ."/>
          <p:cNvSpPr/>
          <p:nvPr/>
        </p:nvSpPr>
        <p:spPr>
          <a:xfrm>
            <a:off x="8658586" y="6649270"/>
            <a:ext cx="3633234" cy="784393"/>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I like this app because . . .</a:t>
            </a:r>
          </a:p>
        </p:txBody>
      </p:sp>
      <p:sp>
        <p:nvSpPr>
          <p:cNvPr id="666" name="App purpose:"/>
          <p:cNvSpPr/>
          <p:nvPr/>
        </p:nvSpPr>
        <p:spPr>
          <a:xfrm>
            <a:off x="5815576" y="7950336"/>
            <a:ext cx="2601458"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App purpose: </a:t>
            </a:r>
          </a:p>
        </p:txBody>
      </p:sp>
      <p:sp>
        <p:nvSpPr>
          <p:cNvPr id="667" name="I like this app because . . ."/>
          <p:cNvSpPr/>
          <p:nvPr/>
        </p:nvSpPr>
        <p:spPr>
          <a:xfrm>
            <a:off x="8658586" y="7950336"/>
            <a:ext cx="3633234"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nchor="ctr"/>
          <a:lstStyle>
            <a:lvl1pPr algn="l">
              <a:lnSpc>
                <a:spcPts val="1900"/>
              </a:lnSpc>
              <a:spcBef>
                <a:spcPts val="1000"/>
              </a:spcBef>
              <a:defRPr b="0" sz="1400"/>
            </a:lvl1pPr>
          </a:lstStyle>
          <a:p>
            <a:pPr/>
            <a:r>
              <a:t>I like this app because . . .</a:t>
            </a:r>
          </a:p>
        </p:txBody>
      </p:sp>
      <p:sp>
        <p:nvSpPr>
          <p:cNvPr id="668" name="Número do Slide"/>
          <p:cNvSpPr txBox="1"/>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Add your ideas."/>
          <p:cNvSpPr/>
          <p:nvPr/>
        </p:nvSpPr>
        <p:spPr>
          <a:xfrm>
            <a:off x="4773382" y="2647780"/>
            <a:ext cx="7399929" cy="6185240"/>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lstStyle>
            <a:lvl1pPr algn="l">
              <a:lnSpc>
                <a:spcPts val="1900"/>
              </a:lnSpc>
              <a:spcBef>
                <a:spcPts val="1000"/>
              </a:spcBef>
              <a:defRPr b="0" sz="1400"/>
            </a:lvl1pPr>
          </a:lstStyle>
          <a:p>
            <a:pPr/>
            <a:r>
              <a:t>Add your ideas.</a:t>
            </a:r>
          </a:p>
        </p:txBody>
      </p:sp>
      <p:grpSp>
        <p:nvGrpSpPr>
          <p:cNvPr id="673" name="Grupo"/>
          <p:cNvGrpSpPr/>
          <p:nvPr/>
        </p:nvGrpSpPr>
        <p:grpSpPr>
          <a:xfrm flipH="1">
            <a:off x="10693165" y="7311920"/>
            <a:ext cx="1277094" cy="1527727"/>
            <a:chOff x="0" y="0"/>
            <a:chExt cx="1277092" cy="1527726"/>
          </a:xfrm>
        </p:grpSpPr>
        <p:sp>
          <p:nvSpPr>
            <p:cNvPr id="671" name="Cabeça"/>
            <p:cNvSpPr/>
            <p:nvPr/>
          </p:nvSpPr>
          <p:spPr>
            <a:xfrm>
              <a:off x="0" y="0"/>
              <a:ext cx="1277093" cy="1527727"/>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9154" y="0"/>
                  </a:moveTo>
                  <a:cubicBezTo>
                    <a:pt x="3064" y="0"/>
                    <a:pt x="0" y="3297"/>
                    <a:pt x="0" y="7252"/>
                  </a:cubicBezTo>
                  <a:cubicBezTo>
                    <a:pt x="0" y="11207"/>
                    <a:pt x="2755" y="14261"/>
                    <a:pt x="3263" y="17024"/>
                  </a:cubicBezTo>
                  <a:cubicBezTo>
                    <a:pt x="3772" y="19786"/>
                    <a:pt x="1428" y="21600"/>
                    <a:pt x="1428" y="21600"/>
                  </a:cubicBezTo>
                  <a:lnTo>
                    <a:pt x="13269" y="21600"/>
                  </a:lnTo>
                  <a:cubicBezTo>
                    <a:pt x="14015" y="18211"/>
                    <a:pt x="15444" y="18832"/>
                    <a:pt x="16687" y="18799"/>
                  </a:cubicBezTo>
                  <a:cubicBezTo>
                    <a:pt x="17929" y="18767"/>
                    <a:pt x="19467" y="18460"/>
                    <a:pt x="19210" y="17068"/>
                  </a:cubicBezTo>
                  <a:cubicBezTo>
                    <a:pt x="19036" y="16134"/>
                    <a:pt x="19250" y="15837"/>
                    <a:pt x="19675" y="15341"/>
                  </a:cubicBezTo>
                  <a:cubicBezTo>
                    <a:pt x="20100" y="14844"/>
                    <a:pt x="19256" y="14402"/>
                    <a:pt x="19256" y="14402"/>
                  </a:cubicBezTo>
                  <a:lnTo>
                    <a:pt x="19745" y="14169"/>
                  </a:lnTo>
                  <a:cubicBezTo>
                    <a:pt x="19977" y="14061"/>
                    <a:pt x="20093" y="13835"/>
                    <a:pt x="20035" y="13619"/>
                  </a:cubicBezTo>
                  <a:cubicBezTo>
                    <a:pt x="20009" y="13533"/>
                    <a:pt x="19982" y="13430"/>
                    <a:pt x="19950" y="13301"/>
                  </a:cubicBezTo>
                  <a:cubicBezTo>
                    <a:pt x="19847" y="12874"/>
                    <a:pt x="20073" y="12503"/>
                    <a:pt x="20497" y="12373"/>
                  </a:cubicBezTo>
                  <a:cubicBezTo>
                    <a:pt x="20877" y="12260"/>
                    <a:pt x="21149" y="12098"/>
                    <a:pt x="21342" y="11942"/>
                  </a:cubicBezTo>
                  <a:cubicBezTo>
                    <a:pt x="21600" y="11737"/>
                    <a:pt x="21600" y="11374"/>
                    <a:pt x="21407" y="11120"/>
                  </a:cubicBezTo>
                  <a:cubicBezTo>
                    <a:pt x="20705" y="10192"/>
                    <a:pt x="19983" y="9173"/>
                    <a:pt x="19487" y="8520"/>
                  </a:cubicBezTo>
                  <a:cubicBezTo>
                    <a:pt x="18754" y="7554"/>
                    <a:pt x="19939" y="7036"/>
                    <a:pt x="19572" y="5994"/>
                  </a:cubicBezTo>
                  <a:cubicBezTo>
                    <a:pt x="18658" y="2406"/>
                    <a:pt x="15959" y="0"/>
                    <a:pt x="9154" y="0"/>
                  </a:cubicBezTo>
                  <a:close/>
                </a:path>
              </a:pathLst>
            </a:custGeom>
            <a:solidFill>
              <a:srgbClr val="D6D5D5">
                <a:alpha val="50000"/>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sp>
          <p:nvSpPr>
            <p:cNvPr id="672" name="Engrenagem"/>
            <p:cNvSpPr/>
            <p:nvPr/>
          </p:nvSpPr>
          <p:spPr>
            <a:xfrm>
              <a:off x="293224" y="285648"/>
              <a:ext cx="600131" cy="600248"/>
            </a:xfrm>
            <a:custGeom>
              <a:avLst/>
              <a:gdLst/>
              <a:ahLst/>
              <a:cxnLst>
                <a:cxn ang="0">
                  <a:pos x="wd2" y="hd2"/>
                </a:cxn>
                <a:cxn ang="5400000">
                  <a:pos x="wd2" y="hd2"/>
                </a:cxn>
                <a:cxn ang="10800000">
                  <a:pos x="wd2" y="hd2"/>
                </a:cxn>
                <a:cxn ang="16200000">
                  <a:pos x="wd2" y="hd2"/>
                </a:cxn>
              </a:cxnLst>
              <a:rect l="0" t="0" r="r" b="b"/>
              <a:pathLst>
                <a:path w="21532" h="21555" fill="norm" stroke="1"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FFFFFF"/>
            </a:solidFill>
            <a:ln w="12700" cap="flat">
              <a:noFill/>
              <a:miter lim="400000"/>
            </a:ln>
            <a:effectLst/>
          </p:spPr>
          <p:txBody>
            <a:bodyPr wrap="square" lIns="50800" tIns="50800" rIns="50800" bIns="50800" numCol="1" anchor="ctr">
              <a:noAutofit/>
            </a:bodyPr>
            <a:lstStyle/>
            <a:p>
              <a:pPr algn="l">
                <a:lnSpc>
                  <a:spcPct val="110000"/>
                </a:lnSpc>
                <a:spcBef>
                  <a:spcPts val="1200"/>
                </a:spcBef>
                <a:defRPr b="0" sz="1600">
                  <a:latin typeface="+mj-lt"/>
                  <a:ea typeface="+mj-ea"/>
                  <a:cs typeface="+mj-cs"/>
                  <a:sym typeface="Helvetica Neue Medium"/>
                </a:defRPr>
              </a:pPr>
            </a:p>
          </p:txBody>
        </p:sp>
      </p:grpSp>
      <p:sp>
        <p:nvSpPr>
          <p:cNvPr id="674" name="Número do Slide"/>
          <p:cNvSpPr txBox="1"/>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Write a description of what the app does."/>
          <p:cNvSpPr/>
          <p:nvPr/>
        </p:nvSpPr>
        <p:spPr>
          <a:xfrm>
            <a:off x="4773382" y="2664878"/>
            <a:ext cx="7399929" cy="6151044"/>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lstStyle>
            <a:lvl1pPr algn="l">
              <a:lnSpc>
                <a:spcPts val="1900"/>
              </a:lnSpc>
              <a:spcBef>
                <a:spcPts val="1000"/>
              </a:spcBef>
              <a:defRPr b="0" sz="1400"/>
            </a:lvl1pPr>
          </a:lstStyle>
          <a:p>
            <a:pPr/>
            <a:r>
              <a:t>Write a description of what the app does. </a:t>
            </a:r>
          </a:p>
        </p:txBody>
      </p:sp>
      <p:sp>
        <p:nvSpPr>
          <p:cNvPr id="677" name="App name:"/>
          <p:cNvSpPr/>
          <p:nvPr/>
        </p:nvSpPr>
        <p:spPr>
          <a:xfrm>
            <a:off x="4773382" y="1752600"/>
            <a:ext cx="7399929" cy="495300"/>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val="1"/>
            </a:ext>
          </a:extLst>
        </p:spPr>
        <p:txBody>
          <a:bodyPr lIns="127000" tIns="127000" rIns="127000" bIns="127000"/>
          <a:lstStyle>
            <a:lvl1pPr algn="l">
              <a:lnSpc>
                <a:spcPts val="1900"/>
              </a:lnSpc>
              <a:spcBef>
                <a:spcPts val="1000"/>
              </a:spcBef>
              <a:defRPr b="0" sz="1400"/>
            </a:lvl1pPr>
          </a:lstStyle>
          <a:p>
            <a:pPr/>
            <a:r>
              <a:t>App name:</a:t>
            </a:r>
          </a:p>
        </p:txBody>
      </p:sp>
      <p:sp>
        <p:nvSpPr>
          <p:cNvPr id="678" name="Número do Slide"/>
          <p:cNvSpPr txBox="1"/>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Número do Slide"/>
          <p:cNvSpPr txBox="1"/>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1" name="Retângulo"/>
          <p:cNvSpPr/>
          <p:nvPr/>
        </p:nvSpPr>
        <p:spPr>
          <a:xfrm>
            <a:off x="8515064" y="3465590"/>
            <a:ext cx="3658711" cy="1138657"/>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682" name="Retângulo"/>
          <p:cNvSpPr/>
          <p:nvPr/>
        </p:nvSpPr>
        <p:spPr>
          <a:xfrm>
            <a:off x="8515064" y="7656591"/>
            <a:ext cx="3658711" cy="1138657"/>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683" name="Retângulo"/>
          <p:cNvSpPr/>
          <p:nvPr/>
        </p:nvSpPr>
        <p:spPr>
          <a:xfrm>
            <a:off x="8515064" y="5675390"/>
            <a:ext cx="3658711" cy="1138657"/>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pic>
        <p:nvPicPr>
          <p:cNvPr id="684" name="Imagem" descr="Imagem"/>
          <p:cNvPicPr>
            <a:picLocks noChangeAspect="0"/>
          </p:cNvPicPr>
          <p:nvPr/>
        </p:nvPicPr>
        <p:blipFill>
          <a:blip r:embed="rId2">
            <a:extLst/>
          </a:blip>
          <a:srcRect l="3" t="0" r="8" b="15"/>
          <a:stretch>
            <a:fillRect/>
          </a:stretch>
        </p:blipFill>
        <p:spPr>
          <a:xfrm>
            <a:off x="5764116" y="4721063"/>
            <a:ext cx="1304926" cy="1292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path>
            </a:pathLst>
          </a:custGeom>
          <a:ln w="12700">
            <a:miter lim="400000"/>
          </a:ln>
        </p:spPr>
      </p:pic>
      <p:pic>
        <p:nvPicPr>
          <p:cNvPr id="685" name="Imagem" descr="Imagem"/>
          <p:cNvPicPr>
            <a:picLocks noChangeAspect="1"/>
          </p:cNvPicPr>
          <p:nvPr/>
        </p:nvPicPr>
        <p:blipFill>
          <a:blip r:embed="rId3">
            <a:extLst/>
          </a:blip>
          <a:stretch>
            <a:fillRect/>
          </a:stretch>
        </p:blipFill>
        <p:spPr>
          <a:xfrm>
            <a:off x="4761363" y="1900110"/>
            <a:ext cx="3310556" cy="693480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Número do Slide"/>
          <p:cNvSpPr txBox="1"/>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8" name="Retângulo"/>
          <p:cNvSpPr/>
          <p:nvPr/>
        </p:nvSpPr>
        <p:spPr>
          <a:xfrm>
            <a:off x="8515064" y="2487604"/>
            <a:ext cx="3658710" cy="804558"/>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689" name="Retângulo"/>
          <p:cNvSpPr/>
          <p:nvPr/>
        </p:nvSpPr>
        <p:spPr>
          <a:xfrm>
            <a:off x="8515064" y="4259210"/>
            <a:ext cx="3658710" cy="804558"/>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690" name="Retângulo"/>
          <p:cNvSpPr/>
          <p:nvPr/>
        </p:nvSpPr>
        <p:spPr>
          <a:xfrm>
            <a:off x="8515064" y="6030904"/>
            <a:ext cx="3658710" cy="804558"/>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sp>
        <p:nvSpPr>
          <p:cNvPr id="691" name="Retângulo"/>
          <p:cNvSpPr/>
          <p:nvPr/>
        </p:nvSpPr>
        <p:spPr>
          <a:xfrm>
            <a:off x="8515064" y="8037504"/>
            <a:ext cx="3658710" cy="804558"/>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b="0" sz="1400"/>
            </a:pPr>
          </a:p>
        </p:txBody>
      </p:sp>
      <p:pic>
        <p:nvPicPr>
          <p:cNvPr id="692" name="Imagem" descr="Imagem"/>
          <p:cNvPicPr>
            <a:picLocks noChangeAspect="0"/>
          </p:cNvPicPr>
          <p:nvPr/>
        </p:nvPicPr>
        <p:blipFill>
          <a:blip r:embed="rId2">
            <a:extLst/>
          </a:blip>
          <a:srcRect l="3" t="0" r="8" b="15"/>
          <a:stretch>
            <a:fillRect/>
          </a:stretch>
        </p:blipFill>
        <p:spPr>
          <a:xfrm>
            <a:off x="5764116" y="4721063"/>
            <a:ext cx="1304926" cy="1292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path>
            </a:pathLst>
          </a:custGeom>
          <a:ln w="12700">
            <a:miter lim="400000"/>
          </a:ln>
        </p:spPr>
      </p:pic>
      <p:pic>
        <p:nvPicPr>
          <p:cNvPr id="693" name="Imagem" descr="Imagem"/>
          <p:cNvPicPr>
            <a:picLocks noChangeAspect="1"/>
          </p:cNvPicPr>
          <p:nvPr/>
        </p:nvPicPr>
        <p:blipFill>
          <a:blip r:embed="rId3">
            <a:extLst/>
          </a:blip>
          <a:stretch>
            <a:fillRect/>
          </a:stretch>
        </p:blipFill>
        <p:spPr>
          <a:xfrm>
            <a:off x="4761363" y="1900110"/>
            <a:ext cx="3310556" cy="693480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10000"/>
          </a:lnSpc>
          <a:spcBef>
            <a:spcPts val="1200"/>
          </a:spcBef>
          <a:spcAft>
            <a:spcPts val="0"/>
          </a:spcAft>
          <a:buClrTx/>
          <a:buSzTx/>
          <a:buFontTx/>
          <a:buNone/>
          <a:tabLst/>
          <a:defRPr b="0" baseline="0" cap="none" i="0" spc="0" strike="noStrike" sz="1600" u="none" kumimoji="0" normalizeH="0">
            <a:ln>
              <a:noFill/>
            </a:ln>
            <a:solidFill>
              <a:srgbClr val="000000"/>
            </a:solidFill>
            <a:effectLst/>
            <a:uFillTx/>
            <a:latin typeface="+mj-lt"/>
            <a:ea typeface="+mj-ea"/>
            <a:cs typeface="+mj-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10000"/>
          </a:lnSpc>
          <a:spcBef>
            <a:spcPts val="1200"/>
          </a:spcBef>
          <a:spcAft>
            <a:spcPts val="0"/>
          </a:spcAft>
          <a:buClrTx/>
          <a:buSzTx/>
          <a:buFontTx/>
          <a:buNone/>
          <a:tabLst/>
          <a:defRPr b="0" baseline="0" cap="none" i="0" spc="0" strike="noStrike" sz="1600" u="none" kumimoji="0" normalizeH="0">
            <a:ln>
              <a:noFill/>
            </a:ln>
            <a:solidFill>
              <a:srgbClr val="000000"/>
            </a:solidFill>
            <a:effectLst/>
            <a:uFillTx/>
            <a:latin typeface="+mj-lt"/>
            <a:ea typeface="+mj-ea"/>
            <a:cs typeface="+mj-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